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23"/>
  </p:notesMasterIdLst>
  <p:handoutMasterIdLst>
    <p:handoutMasterId r:id="rId24"/>
  </p:handoutMasterIdLst>
  <p:sldIdLst>
    <p:sldId id="258" r:id="rId4"/>
    <p:sldId id="2147378238" r:id="rId5"/>
    <p:sldId id="2147378258" r:id="rId6"/>
    <p:sldId id="2147378286" r:id="rId7"/>
    <p:sldId id="2147378281" r:id="rId8"/>
    <p:sldId id="2147378284" r:id="rId9"/>
    <p:sldId id="2147378300" r:id="rId10"/>
    <p:sldId id="2147378288" r:id="rId11"/>
    <p:sldId id="2147378285" r:id="rId12"/>
    <p:sldId id="2147378259" r:id="rId13"/>
    <p:sldId id="2147378295" r:id="rId14"/>
    <p:sldId id="2147378291" r:id="rId15"/>
    <p:sldId id="2147378293" r:id="rId16"/>
    <p:sldId id="2147378296" r:id="rId17"/>
    <p:sldId id="2147378297" r:id="rId18"/>
    <p:sldId id="2147378289" r:id="rId19"/>
    <p:sldId id="2147378298" r:id="rId20"/>
    <p:sldId id="2147378299" r:id="rId21"/>
    <p:sldId id="283" r:id="rId22"/>
  </p:sldIdLst>
  <p:sldSz cx="12192000" cy="6858000"/>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 section slides" id="{440EFC1E-E1BB-4322-AD09-A0FC8EDBD473}">
          <p14:sldIdLst>
            <p14:sldId id="258"/>
            <p14:sldId id="2147378238"/>
            <p14:sldId id="2147378258"/>
            <p14:sldId id="2147378286"/>
            <p14:sldId id="2147378281"/>
            <p14:sldId id="2147378284"/>
            <p14:sldId id="2147378300"/>
            <p14:sldId id="2147378288"/>
            <p14:sldId id="2147378285"/>
            <p14:sldId id="2147378259"/>
            <p14:sldId id="2147378295"/>
            <p14:sldId id="2147378291"/>
            <p14:sldId id="2147378293"/>
            <p14:sldId id="2147378296"/>
            <p14:sldId id="2147378297"/>
            <p14:sldId id="2147378289"/>
            <p14:sldId id="2147378298"/>
            <p14:sldId id="2147378299"/>
            <p14:sldId id="28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9D83C00-D889-51AF-C038-ECA393D582F0}" name="Bilson, Heather" initials="BH" userId="S::u2370126@live.warwick.ac.uk::2691d11d-4768-433e-b670-a768bd635498" providerId="AD"/>
  <p188:author id="{548C5B1B-53C9-9339-DC81-17EC70A3B64F}" name="O'Brien, Shannon" initials="OS" userId="S::u2370342@live.warwick.ac.uk::b5e63e63-32b5-4e61-bf6d-0206071c26af" providerId="AD"/>
  <p188:author id="{BC19D599-3D6C-B577-418F-E72188A08304}" name="Lyman Smith, Helen" initials="HL" userId="S::u2370040@live.warwick.ac.uk::6283cebc-76ff-4cb3-b5ed-f61aea671a3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C6FF"/>
    <a:srgbClr val="FF9900"/>
    <a:srgbClr val="CC6600"/>
    <a:srgbClr val="000099"/>
    <a:srgbClr val="000000"/>
    <a:srgbClr val="4B4C4D"/>
    <a:srgbClr val="33CC33"/>
    <a:srgbClr val="C1D72F"/>
    <a:srgbClr val="D0DF67"/>
    <a:srgbClr val="DEE8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858" autoAdjust="0"/>
  </p:normalViewPr>
  <p:slideViewPr>
    <p:cSldViewPr snapToGrid="0">
      <p:cViewPr varScale="1">
        <p:scale>
          <a:sx n="47" d="100"/>
          <a:sy n="47" d="100"/>
        </p:scale>
        <p:origin x="129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colorful5" csCatId="colorful" phldr="1"/>
      <dgm:spPr/>
      <dgm:t>
        <a:bodyPr rtlCol="0"/>
        <a:lstStyle/>
        <a:p>
          <a:pPr rtl="0"/>
          <a:endParaRPr lang="en-US"/>
        </a:p>
      </dgm:t>
    </dgm:pt>
    <dgm:pt modelId="{AACEAFD5-63CF-4AFC-B46F-BE086C5D447C}">
      <dgm:prSet phldrT="[Text]"/>
      <dgm:spPr/>
      <dgm:t>
        <a:bodyPr rtlCol="0"/>
        <a:lstStyle/>
        <a:p>
          <a:pPr rtl="0"/>
          <a:r>
            <a:rPr lang="en-GB" b="1" noProof="0" dirty="0">
              <a:effectLst>
                <a:outerShdw blurRad="50800" dist="38100" dir="2700000" algn="tl" rotWithShape="0">
                  <a:schemeClr val="tx1">
                    <a:alpha val="50000"/>
                  </a:schemeClr>
                </a:outerShdw>
              </a:effectLst>
              <a:latin typeface="+mj-lt"/>
            </a:rPr>
            <a:t>Idea Development </a:t>
          </a:r>
        </a:p>
      </dgm:t>
    </dgm:pt>
    <dgm:pt modelId="{7A0BD8EC-BB4A-4912-A54E-6F39B681264E}" type="parTrans" cxnId="{AE101ABC-7EA3-4444-A576-8AB15A371C84}">
      <dgm:prSet/>
      <dgm:spPr/>
      <dgm:t>
        <a:bodyPr rtlCol="0"/>
        <a:lstStyle/>
        <a:p>
          <a:pPr rtl="0"/>
          <a:endParaRPr lang="en-US" noProof="0" dirty="0"/>
        </a:p>
      </dgm:t>
    </dgm:pt>
    <dgm:pt modelId="{7A8D4B4D-06E9-4958-810D-A6226B6AC588}" type="sibTrans" cxnId="{AE101ABC-7EA3-4444-A576-8AB15A371C84}">
      <dgm:prSet/>
      <dgm:spPr/>
      <dgm:t>
        <a:bodyPr rtlCol="0"/>
        <a:lstStyle/>
        <a:p>
          <a:pPr rtl="0"/>
          <a:endParaRPr lang="en-US" noProof="0" dirty="0"/>
        </a:p>
      </dgm:t>
    </dgm:pt>
    <dgm:pt modelId="{349299C9-846E-4827-813A-349CCCE20782}">
      <dgm:prSet phldrT="[Text]" custT="1"/>
      <dgm:spPr/>
      <dgm:t>
        <a:bodyPr lIns="108000" tIns="648000" rIns="288000" rtlCol="0" anchor="t" anchorCtr="0"/>
        <a:lstStyle/>
        <a:p>
          <a:pPr rtl="0">
            <a:lnSpc>
              <a:spcPts val="1500"/>
            </a:lnSpc>
            <a:spcAft>
              <a:spcPts val="0"/>
            </a:spcAft>
          </a:pPr>
          <a:endParaRPr lang="en-GB" sz="1200" noProof="0" dirty="0"/>
        </a:p>
      </dgm:t>
    </dgm:pt>
    <dgm:pt modelId="{AEA27547-B9ED-4994-BD27-04EC297EF367}" type="parTrans" cxnId="{0EFA3039-6828-403C-9445-4359BA6645E6}">
      <dgm:prSet/>
      <dgm:spPr/>
      <dgm:t>
        <a:bodyPr rtlCol="0"/>
        <a:lstStyle/>
        <a:p>
          <a:pPr rtl="0"/>
          <a:endParaRPr lang="en-US" noProof="0" dirty="0"/>
        </a:p>
      </dgm:t>
    </dgm:pt>
    <dgm:pt modelId="{9D819F52-ACA0-4B08-8256-DF6BD8FA3A0B}" type="sibTrans" cxnId="{0EFA3039-6828-403C-9445-4359BA6645E6}">
      <dgm:prSet/>
      <dgm:spPr/>
      <dgm:t>
        <a:bodyPr rtlCol="0"/>
        <a:lstStyle/>
        <a:p>
          <a:pPr rtl="0"/>
          <a:endParaRPr lang="en-US" noProof="0" dirty="0"/>
        </a:p>
      </dgm:t>
    </dgm:pt>
    <dgm:pt modelId="{5D70EFF5-8B31-4A1F-AE44-51E4CF0013EB}">
      <dgm:prSet phldrT="[Text]" custT="1"/>
      <dgm:spPr/>
      <dgm:t>
        <a:bodyPr lIns="108000" tIns="648000" rIns="288000" rtlCol="0" anchor="t" anchorCtr="0"/>
        <a:lstStyle/>
        <a:p>
          <a:pPr rtl="0">
            <a:lnSpc>
              <a:spcPts val="1500"/>
            </a:lnSpc>
          </a:pPr>
          <a:endParaRPr lang="en-GB" sz="1200" noProof="0" dirty="0"/>
        </a:p>
      </dgm:t>
    </dgm:pt>
    <dgm:pt modelId="{96C720A0-FEEF-48D1-8DF6-ABA03C304822}" type="parTrans" cxnId="{E97FF64F-8020-497E-AE7D-2395DDA4560D}">
      <dgm:prSet/>
      <dgm:spPr/>
      <dgm:t>
        <a:bodyPr rtlCol="0"/>
        <a:lstStyle/>
        <a:p>
          <a:pPr rtl="0"/>
          <a:endParaRPr lang="en-US" noProof="0" dirty="0"/>
        </a:p>
      </dgm:t>
    </dgm:pt>
    <dgm:pt modelId="{B6A59CDE-18AD-4553-B6C5-FF001A8E8510}" type="sibTrans" cxnId="{E97FF64F-8020-497E-AE7D-2395DDA4560D}">
      <dgm:prSet/>
      <dgm:spPr/>
      <dgm:t>
        <a:bodyPr rtlCol="0"/>
        <a:lstStyle/>
        <a:p>
          <a:pPr rtl="0"/>
          <a:endParaRPr lang="en-US" noProof="0" dirty="0"/>
        </a:p>
      </dgm:t>
    </dgm:pt>
    <dgm:pt modelId="{D71FC021-6A65-44D1-95B9-0E6C89079866}">
      <dgm:prSet phldrT="[Text]"/>
      <dgm:spPr/>
      <dgm:t>
        <a:bodyPr rtlCol="0"/>
        <a:lstStyle/>
        <a:p>
          <a:pPr rtl="0"/>
          <a:r>
            <a:rPr lang="en-GB" b="1" noProof="0" dirty="0">
              <a:effectLst>
                <a:outerShdw blurRad="50800" dist="38100" dir="2700000" algn="tl" rotWithShape="0">
                  <a:schemeClr val="tx1">
                    <a:alpha val="50000"/>
                  </a:schemeClr>
                </a:outerShdw>
              </a:effectLst>
              <a:latin typeface="+mj-lt"/>
            </a:rPr>
            <a:t>Preliminary Desing &amp; Testing</a:t>
          </a:r>
        </a:p>
      </dgm:t>
    </dgm:pt>
    <dgm:pt modelId="{862AAE39-3AAD-40E3-BA20-90187BD73242}" type="parTrans" cxnId="{53239C96-427C-420B-95DC-546F3B30ED65}">
      <dgm:prSet/>
      <dgm:spPr/>
      <dgm:t>
        <a:bodyPr rtlCol="0"/>
        <a:lstStyle/>
        <a:p>
          <a:pPr rtl="0"/>
          <a:endParaRPr lang="en-US" noProof="0" dirty="0"/>
        </a:p>
      </dgm:t>
    </dgm:pt>
    <dgm:pt modelId="{9B090D9D-470E-46E2-AABB-0368A52481AA}" type="sibTrans" cxnId="{53239C96-427C-420B-95DC-546F3B30ED65}">
      <dgm:prSet/>
      <dgm:spPr/>
      <dgm:t>
        <a:bodyPr rtlCol="0"/>
        <a:lstStyle/>
        <a:p>
          <a:pPr rtl="0"/>
          <a:endParaRPr lang="en-US" noProof="0" dirty="0"/>
        </a:p>
      </dgm:t>
    </dgm:pt>
    <dgm:pt modelId="{4A6BB192-9983-4F48-BBC5-6E384EED7EC5}">
      <dgm:prSet phldrT="[Text]" custT="1"/>
      <dgm:spPr/>
      <dgm:t>
        <a:bodyPr lIns="108000" tIns="648000" rIns="288000" rtlCol="0" anchor="t" anchorCtr="0"/>
        <a:lstStyle/>
        <a:p>
          <a:pPr rtl="0">
            <a:lnSpc>
              <a:spcPts val="1500"/>
            </a:lnSpc>
          </a:pPr>
          <a:endParaRPr lang="en-GB" sz="1200" noProof="0" dirty="0"/>
        </a:p>
      </dgm:t>
    </dgm:pt>
    <dgm:pt modelId="{230A6E4A-6CED-4DC0-AEFE-6859FE07B658}" type="parTrans" cxnId="{E3115EEA-DE9C-4F06-B8B3-BEB263D5F2B1}">
      <dgm:prSet/>
      <dgm:spPr/>
      <dgm:t>
        <a:bodyPr rtlCol="0"/>
        <a:lstStyle/>
        <a:p>
          <a:pPr rtl="0"/>
          <a:endParaRPr lang="en-US" noProof="0" dirty="0"/>
        </a:p>
      </dgm:t>
    </dgm:pt>
    <dgm:pt modelId="{0B568EC2-5D2A-4B00-8047-B7832F245B44}" type="sibTrans" cxnId="{E3115EEA-DE9C-4F06-B8B3-BEB263D5F2B1}">
      <dgm:prSet/>
      <dgm:spPr/>
      <dgm:t>
        <a:bodyPr rtlCol="0"/>
        <a:lstStyle/>
        <a:p>
          <a:pPr rtl="0"/>
          <a:endParaRPr lang="en-US" noProof="0" dirty="0"/>
        </a:p>
      </dgm:t>
    </dgm:pt>
    <dgm:pt modelId="{D07AD3FD-84FF-467E-9693-752776549C61}">
      <dgm:prSet phldrT="[Text]"/>
      <dgm:spPr/>
      <dgm:t>
        <a:bodyPr rtlCol="0"/>
        <a:lstStyle/>
        <a:p>
          <a:pPr rtl="0"/>
          <a:r>
            <a:rPr lang="en-GB" b="1" noProof="0" dirty="0">
              <a:effectLst>
                <a:outerShdw blurRad="50800" dist="38100" dir="2700000" algn="tl" rotWithShape="0">
                  <a:schemeClr val="tx1">
                    <a:alpha val="50000"/>
                  </a:schemeClr>
                </a:outerShdw>
              </a:effectLst>
              <a:latin typeface="+mj-lt"/>
            </a:rPr>
            <a:t>Product Screening </a:t>
          </a:r>
        </a:p>
      </dgm:t>
    </dgm:pt>
    <dgm:pt modelId="{A8C9B7A9-BC2A-4753-B7F0-F2E361D95520}" type="sibTrans" cxnId="{55492768-9A5E-4F74-AC7C-959C5C24EFD3}">
      <dgm:prSet/>
      <dgm:spPr/>
      <dgm:t>
        <a:bodyPr rtlCol="0"/>
        <a:lstStyle/>
        <a:p>
          <a:pPr rtl="0"/>
          <a:endParaRPr lang="en-US" noProof="0" dirty="0"/>
        </a:p>
      </dgm:t>
    </dgm:pt>
    <dgm:pt modelId="{7B691773-F524-4FAD-A272-BDF0B0C4370A}" type="parTrans" cxnId="{55492768-9A5E-4F74-AC7C-959C5C24EFD3}">
      <dgm:prSet/>
      <dgm:spPr/>
      <dgm:t>
        <a:bodyPr rtlCol="0"/>
        <a:lstStyle/>
        <a:p>
          <a:pPr rtl="0"/>
          <a:endParaRPr lang="en-US" noProof="0" dirty="0"/>
        </a:p>
      </dgm:t>
    </dgm:pt>
    <dgm:pt modelId="{32CCB050-072A-41BF-BE1B-388CF53E5629}">
      <dgm:prSet/>
      <dgm:spPr/>
      <dgm:t>
        <a:bodyPr rtlCol="0"/>
        <a:lstStyle/>
        <a:p>
          <a:pPr rtl="0"/>
          <a:r>
            <a:rPr lang="en-GB" b="1" noProof="0" dirty="0">
              <a:effectLst>
                <a:outerShdw blurRad="50800" dist="38100" dir="2700000" algn="tl" rotWithShape="0">
                  <a:schemeClr val="tx1">
                    <a:alpha val="50000"/>
                  </a:schemeClr>
                </a:outerShdw>
              </a:effectLst>
              <a:latin typeface="+mj-lt"/>
            </a:rPr>
            <a:t>Final Desing </a:t>
          </a:r>
        </a:p>
      </dgm:t>
    </dgm:pt>
    <dgm:pt modelId="{B301371B-A53D-4B79-8B8D-7B304894442B}" type="parTrans" cxnId="{042E0AE1-6450-410A-B96E-AFBADB139BEA}">
      <dgm:prSet/>
      <dgm:spPr/>
      <dgm:t>
        <a:bodyPr rtlCol="0"/>
        <a:lstStyle/>
        <a:p>
          <a:pPr rtl="0"/>
          <a:endParaRPr lang="en-US" noProof="0" dirty="0"/>
        </a:p>
      </dgm:t>
    </dgm:pt>
    <dgm:pt modelId="{BF05D8EE-4413-4737-8721-DAF10D6CAB04}" type="sibTrans" cxnId="{042E0AE1-6450-410A-B96E-AFBADB139BEA}">
      <dgm:prSet/>
      <dgm:spPr/>
      <dgm:t>
        <a:bodyPr rtlCol="0"/>
        <a:lstStyle/>
        <a:p>
          <a:pPr rtl="0"/>
          <a:endParaRPr lang="en-US" noProof="0" dirty="0"/>
        </a:p>
      </dgm:t>
    </dgm:pt>
    <dgm:pt modelId="{04A40292-9119-41B2-B968-7B651F20675D}">
      <dgm:prSet custT="1"/>
      <dgm:spPr/>
      <dgm:t>
        <a:bodyPr lIns="108000" tIns="648000" rIns="288000" rtlCol="0" anchor="t" anchorCtr="0"/>
        <a:lstStyle/>
        <a:p>
          <a:pPr marL="0" lvl="0" indent="0" algn="l" defTabSz="533400" rtl="0">
            <a:lnSpc>
              <a:spcPts val="1500"/>
            </a:lnSpc>
            <a:spcBef>
              <a:spcPct val="0"/>
            </a:spcBef>
            <a:spcAft>
              <a:spcPts val="0"/>
            </a:spcAft>
            <a:buNone/>
          </a:pPr>
          <a:endParaRPr lang="en-GB" sz="1200" kern="1200" noProof="0" dirty="0">
            <a:latin typeface="+mn-lt"/>
            <a:ea typeface="+mn-ea"/>
            <a:cs typeface="+mn-cs"/>
          </a:endParaRPr>
        </a:p>
      </dgm:t>
    </dgm:pt>
    <dgm:pt modelId="{70078FF1-F2A9-4A6B-88D1-8CF3595EFE73}" type="parTrans" cxnId="{1D6C5464-DE30-4BEC-9E27-B2C179C39CC4}">
      <dgm:prSet/>
      <dgm:spPr/>
      <dgm:t>
        <a:bodyPr rtlCol="0"/>
        <a:lstStyle/>
        <a:p>
          <a:pPr rtl="0"/>
          <a:endParaRPr lang="en-US" noProof="0" dirty="0"/>
        </a:p>
      </dgm:t>
    </dgm:pt>
    <dgm:pt modelId="{B4C4972A-0898-484E-AF78-D5D7E0F991F2}" type="sibTrans" cxnId="{1D6C5464-DE30-4BEC-9E27-B2C179C39CC4}">
      <dgm:prSet/>
      <dgm:spPr/>
      <dgm:t>
        <a:bodyPr rtlCol="0"/>
        <a:lstStyle/>
        <a:p>
          <a:pPr rtl="0"/>
          <a:endParaRPr lang="en-US" noProof="0" dirty="0"/>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custScaleY="102867">
        <dgm:presLayoutVars>
          <dgm:chMax val="0"/>
          <dgm:chPref val="0"/>
          <dgm:bulletEnabled val="1"/>
        </dgm:presLayoutVars>
      </dgm:prSet>
      <dgm:spPr>
        <a:prstGeom prst="roundRect">
          <a:avLst/>
        </a:prstGeom>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custScaleY="102867">
        <dgm:presLayoutVars>
          <dgm:chMax val="0"/>
          <dgm:chPref val="0"/>
          <dgm:bulletEnabled val="1"/>
        </dgm:presLayoutVars>
      </dgm:prSet>
      <dgm:spPr>
        <a:prstGeom prst="roundRect">
          <a:avLst/>
        </a:prstGeom>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custScaleY="102611">
        <dgm:presLayoutVars>
          <dgm:chMax val="0"/>
          <dgm:chPref val="0"/>
          <dgm:bulletEnabled val="1"/>
        </dgm:presLayoutVars>
      </dgm:prSet>
      <dgm:spPr>
        <a:prstGeom prst="roundRect">
          <a:avLst/>
        </a:prstGeom>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5592489-4EC4-4CD3-8C9F-861313656D99}" type="pres">
      <dgm:prSet presAssocID="{9B090D9D-470E-46E2-AABB-0368A52481AA}" presName="space" presStyleCnt="0"/>
      <dgm:spPr/>
    </dgm:pt>
    <dgm:pt modelId="{62262EA1-D674-4DE8-B444-FEC3F6748520}" type="pres">
      <dgm:prSet presAssocID="{32CCB050-072A-41BF-BE1B-388CF53E5629}" presName="composite" presStyleCnt="0"/>
      <dgm:spPr/>
    </dgm:pt>
    <dgm:pt modelId="{7BF6E820-C6E3-4E2C-BB23-ADF9AD641C6B}" type="pres">
      <dgm:prSet presAssocID="{32CCB050-072A-41BF-BE1B-388CF53E5629}" presName="L" presStyleLbl="solidFgAcc1" presStyleIdx="3" presStyleCnt="4">
        <dgm:presLayoutVars>
          <dgm:chMax val="0"/>
          <dgm:chPref val="0"/>
        </dgm:presLayoutVars>
      </dgm:prSet>
      <dgm:spPr/>
    </dgm:pt>
    <dgm:pt modelId="{B8046455-4EBB-40A8-838B-B584850A8B8E}" type="pres">
      <dgm:prSet presAssocID="{32CCB050-072A-41BF-BE1B-388CF53E5629}" presName="parTx" presStyleLbl="alignNode1" presStyleIdx="3" presStyleCnt="4" custScaleY="102867">
        <dgm:presLayoutVars>
          <dgm:chMax val="0"/>
          <dgm:chPref val="0"/>
          <dgm:bulletEnabled val="1"/>
        </dgm:presLayoutVars>
      </dgm:prSet>
      <dgm:spPr>
        <a:prstGeom prst="roundRect">
          <a:avLst/>
        </a:prstGeom>
      </dgm:spPr>
    </dgm:pt>
    <dgm:pt modelId="{1D84544C-5924-422B-9546-A86AE4927E4C}" type="pres">
      <dgm:prSet presAssocID="{32CCB050-072A-41BF-BE1B-388CF53E5629}" presName="desTx" presStyleLbl="revTx" presStyleIdx="3" presStyleCnt="4">
        <dgm:presLayoutVars>
          <dgm:chMax val="0"/>
          <dgm:chPref val="0"/>
          <dgm:bulletEnabled val="1"/>
        </dgm:presLayoutVars>
      </dgm:prSet>
      <dgm:spPr/>
    </dgm:pt>
    <dgm:pt modelId="{ED05E404-1B63-4FC9-A7B8-277860DEBCD0}" type="pres">
      <dgm:prSet presAssocID="{32CCB050-072A-41BF-BE1B-388CF53E5629}" presName="EmptyPlaceHolder" presStyleCnt="0"/>
      <dgm:spPr/>
    </dgm:pt>
  </dgm:ptLst>
  <dgm:cxnLst>
    <dgm:cxn modelId="{F23BFC27-EEA1-48DD-A68B-3C9BF1AE455D}" type="presOf" srcId="{349299C9-846E-4827-813A-349CCCE20782}" destId="{810D7AA7-A541-4507-BE7F-36CCF210089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1D6C5464-DE30-4BEC-9E27-B2C179C39CC4}" srcId="{32CCB050-072A-41BF-BE1B-388CF53E5629}" destId="{04A40292-9119-41B2-B968-7B651F20675D}" srcOrd="0" destOrd="0" parTransId="{70078FF1-F2A9-4A6B-88D1-8CF3595EFE73}" sibTransId="{B4C4972A-0898-484E-AF78-D5D7E0F991F2}"/>
    <dgm:cxn modelId="{55492768-9A5E-4F74-AC7C-959C5C24EFD3}" srcId="{55C0B14E-AEA6-48D3-A387-ED4A3A3BF840}" destId="{D07AD3FD-84FF-467E-9693-752776549C61}" srcOrd="1" destOrd="0" parTransId="{7B691773-F524-4FAD-A272-BDF0B0C4370A}" sibTransId="{A8C9B7A9-BC2A-4753-B7F0-F2E361D95520}"/>
    <dgm:cxn modelId="{993A834D-F9E7-487D-A46B-FD9A309F5C59}" type="presOf" srcId="{04A40292-9119-41B2-B968-7B651F20675D}" destId="{1D84544C-5924-422B-9546-A86AE4927E4C}"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042E0AE1-6450-410A-B96E-AFBADB139BEA}" srcId="{55C0B14E-AEA6-48D3-A387-ED4A3A3BF840}" destId="{32CCB050-072A-41BF-BE1B-388CF53E5629}" srcOrd="3" destOrd="0" parTransId="{B301371B-A53D-4B79-8B8D-7B304894442B}" sibTransId="{BF05D8EE-4413-4737-8721-DAF10D6CAB04}"/>
    <dgm:cxn modelId="{E3115EEA-DE9C-4F06-B8B3-BEB263D5F2B1}" srcId="{D71FC021-6A65-44D1-95B9-0E6C89079866}" destId="{4A6BB192-9983-4F48-BBC5-6E384EED7EC5}" srcOrd="0" destOrd="0" parTransId="{230A6E4A-6CED-4DC0-AEFE-6859FE07B658}" sibTransId="{0B568EC2-5D2A-4B00-8047-B7832F245B44}"/>
    <dgm:cxn modelId="{10122CFA-F2C6-4519-A06A-6ABCC8B80C59}" type="presOf" srcId="{32CCB050-072A-41BF-BE1B-388CF53E5629}" destId="{B8046455-4EBB-40A8-838B-B584850A8B8E}"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6487C60-81CC-4808-A6F6-74C757E56AA2}" type="presParOf" srcId="{594BF422-752C-42F3-A230-3D0E6AE9A886}" destId="{F5592489-4EC4-4CD3-8C9F-861313656D99}" srcOrd="5" destOrd="0" presId="urn:microsoft.com/office/officeart/2016/7/layout/AccentHomeChevronProcess"/>
    <dgm:cxn modelId="{DF11AE77-7C6F-4023-B9CA-C466C92E9683}" type="presParOf" srcId="{594BF422-752C-42F3-A230-3D0E6AE9A886}" destId="{62262EA1-D674-4DE8-B444-FEC3F6748520}" srcOrd="6" destOrd="0" presId="urn:microsoft.com/office/officeart/2016/7/layout/AccentHomeChevronProcess"/>
    <dgm:cxn modelId="{18CDA0B2-B372-4A35-AE00-5304AC3837D3}" type="presParOf" srcId="{62262EA1-D674-4DE8-B444-FEC3F6748520}" destId="{7BF6E820-C6E3-4E2C-BB23-ADF9AD641C6B}" srcOrd="0" destOrd="0" presId="urn:microsoft.com/office/officeart/2016/7/layout/AccentHomeChevronProcess"/>
    <dgm:cxn modelId="{0DF47D5B-8611-4D8E-928B-AA2D5766C18B}" type="presParOf" srcId="{62262EA1-D674-4DE8-B444-FEC3F6748520}" destId="{B8046455-4EBB-40A8-838B-B584850A8B8E}" srcOrd="1" destOrd="0" presId="urn:microsoft.com/office/officeart/2016/7/layout/AccentHomeChevronProcess"/>
    <dgm:cxn modelId="{7C4A88D9-8926-4433-834A-47C1FDDF722F}" type="presParOf" srcId="{62262EA1-D674-4DE8-B444-FEC3F6748520}" destId="{1D84544C-5924-422B-9546-A86AE4927E4C}" srcOrd="2" destOrd="0" presId="urn:microsoft.com/office/officeart/2016/7/layout/AccentHomeChevronProcess"/>
    <dgm:cxn modelId="{43D30544-AB0A-43E8-A43D-B1F41277B0F8}" type="presParOf" srcId="{62262EA1-D674-4DE8-B444-FEC3F6748520}" destId="{ED05E404-1B63-4FC9-A7B8-277860DEBCD0}" srcOrd="3" destOrd="0" presId="urn:microsoft.com/office/officeart/2016/7/layout/AccentHomeChevronProcess"/>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BBB675D-D0C5-4E7E-9607-29C47E50350E}" type="doc">
      <dgm:prSet loTypeId="urn:microsoft.com/office/officeart/2005/8/layout/venn1" loCatId="relationship" qsTypeId="urn:microsoft.com/office/officeart/2005/8/quickstyle/simple2" qsCatId="simple" csTypeId="urn:microsoft.com/office/officeart/2005/8/colors/accent4_2" csCatId="accent4" phldr="1"/>
      <dgm:spPr/>
    </dgm:pt>
    <dgm:pt modelId="{76EB9EB3-5F6A-4465-977A-78780B83668B}">
      <dgm:prSet phldrT="[Text]"/>
      <dgm:spPr/>
      <dgm:t>
        <a:bodyPr/>
        <a:lstStyle/>
        <a:p>
          <a:r>
            <a:rPr lang="en-GB" dirty="0"/>
            <a:t>Designing the product or service </a:t>
          </a:r>
        </a:p>
      </dgm:t>
    </dgm:pt>
    <dgm:pt modelId="{705E1448-3259-4F80-98CC-EC013749DDF3}" type="parTrans" cxnId="{6C6ACCD6-8BDD-408A-82EA-4212AACA1122}">
      <dgm:prSet/>
      <dgm:spPr/>
      <dgm:t>
        <a:bodyPr/>
        <a:lstStyle/>
        <a:p>
          <a:endParaRPr lang="en-GB"/>
        </a:p>
      </dgm:t>
    </dgm:pt>
    <dgm:pt modelId="{179CD589-050F-47F8-87CA-A4368E631E75}" type="sibTrans" cxnId="{6C6ACCD6-8BDD-408A-82EA-4212AACA1122}">
      <dgm:prSet/>
      <dgm:spPr/>
      <dgm:t>
        <a:bodyPr/>
        <a:lstStyle/>
        <a:p>
          <a:endParaRPr lang="en-GB"/>
        </a:p>
      </dgm:t>
    </dgm:pt>
    <dgm:pt modelId="{2114AA91-EFFE-4FAE-9AC2-649549E117C6}">
      <dgm:prSet phldrT="[Text]"/>
      <dgm:spPr/>
      <dgm:t>
        <a:bodyPr/>
        <a:lstStyle/>
        <a:p>
          <a:r>
            <a:rPr lang="en-GB" b="1" dirty="0"/>
            <a:t>Designing the process</a:t>
          </a:r>
        </a:p>
      </dgm:t>
    </dgm:pt>
    <dgm:pt modelId="{33B07C17-00BE-4A11-8445-2559C04ACCD7}" type="parTrans" cxnId="{4774495F-BE6A-4C4D-BAE9-0EF1E6D6592C}">
      <dgm:prSet/>
      <dgm:spPr/>
      <dgm:t>
        <a:bodyPr/>
        <a:lstStyle/>
        <a:p>
          <a:endParaRPr lang="en-GB"/>
        </a:p>
      </dgm:t>
    </dgm:pt>
    <dgm:pt modelId="{F8DE91AB-DDE7-4455-8BA7-3D97E7E6BEA7}" type="sibTrans" cxnId="{4774495F-BE6A-4C4D-BAE9-0EF1E6D6592C}">
      <dgm:prSet/>
      <dgm:spPr/>
      <dgm:t>
        <a:bodyPr/>
        <a:lstStyle/>
        <a:p>
          <a:endParaRPr lang="en-GB"/>
        </a:p>
      </dgm:t>
    </dgm:pt>
    <dgm:pt modelId="{62CB4FBB-54BB-4CE3-95E4-DCBC2FA69107}" type="pres">
      <dgm:prSet presAssocID="{FBBB675D-D0C5-4E7E-9607-29C47E50350E}" presName="compositeShape" presStyleCnt="0">
        <dgm:presLayoutVars>
          <dgm:chMax val="7"/>
          <dgm:dir/>
          <dgm:resizeHandles val="exact"/>
        </dgm:presLayoutVars>
      </dgm:prSet>
      <dgm:spPr/>
    </dgm:pt>
    <dgm:pt modelId="{CFDA353B-278B-45E4-9639-B7730921C296}" type="pres">
      <dgm:prSet presAssocID="{76EB9EB3-5F6A-4465-977A-78780B83668B}" presName="circ1" presStyleLbl="vennNode1" presStyleIdx="0" presStyleCnt="2"/>
      <dgm:spPr/>
    </dgm:pt>
    <dgm:pt modelId="{A6437CE8-1D5F-4ECB-8364-97D7E93FF0A7}" type="pres">
      <dgm:prSet presAssocID="{76EB9EB3-5F6A-4465-977A-78780B83668B}" presName="circ1Tx" presStyleLbl="revTx" presStyleIdx="0" presStyleCnt="0">
        <dgm:presLayoutVars>
          <dgm:chMax val="0"/>
          <dgm:chPref val="0"/>
          <dgm:bulletEnabled val="1"/>
        </dgm:presLayoutVars>
      </dgm:prSet>
      <dgm:spPr/>
    </dgm:pt>
    <dgm:pt modelId="{BA1635FB-1D00-4C9A-9BE1-6CCC74B2DA3E}" type="pres">
      <dgm:prSet presAssocID="{2114AA91-EFFE-4FAE-9AC2-649549E117C6}" presName="circ2" presStyleLbl="vennNode1" presStyleIdx="1" presStyleCnt="2" custLinFactNeighborX="-712" custLinFactNeighborY="273"/>
      <dgm:spPr/>
    </dgm:pt>
    <dgm:pt modelId="{6CE72997-1FEF-415F-9628-5AEDD29BC238}" type="pres">
      <dgm:prSet presAssocID="{2114AA91-EFFE-4FAE-9AC2-649549E117C6}" presName="circ2Tx" presStyleLbl="revTx" presStyleIdx="0" presStyleCnt="0">
        <dgm:presLayoutVars>
          <dgm:chMax val="0"/>
          <dgm:chPref val="0"/>
          <dgm:bulletEnabled val="1"/>
        </dgm:presLayoutVars>
      </dgm:prSet>
      <dgm:spPr/>
    </dgm:pt>
  </dgm:ptLst>
  <dgm:cxnLst>
    <dgm:cxn modelId="{54794E3E-AAF3-407B-8D63-D4C7B2B30249}" type="presOf" srcId="{76EB9EB3-5F6A-4465-977A-78780B83668B}" destId="{CFDA353B-278B-45E4-9639-B7730921C296}" srcOrd="0" destOrd="0" presId="urn:microsoft.com/office/officeart/2005/8/layout/venn1"/>
    <dgm:cxn modelId="{4774495F-BE6A-4C4D-BAE9-0EF1E6D6592C}" srcId="{FBBB675D-D0C5-4E7E-9607-29C47E50350E}" destId="{2114AA91-EFFE-4FAE-9AC2-649549E117C6}" srcOrd="1" destOrd="0" parTransId="{33B07C17-00BE-4A11-8445-2559C04ACCD7}" sibTransId="{F8DE91AB-DDE7-4455-8BA7-3D97E7E6BEA7}"/>
    <dgm:cxn modelId="{1D87219E-D020-45E8-A01C-1395DE9F5F83}" type="presOf" srcId="{2114AA91-EFFE-4FAE-9AC2-649549E117C6}" destId="{BA1635FB-1D00-4C9A-9BE1-6CCC74B2DA3E}" srcOrd="0" destOrd="0" presId="urn:microsoft.com/office/officeart/2005/8/layout/venn1"/>
    <dgm:cxn modelId="{D66805C2-06B6-4941-B772-934E54006416}" type="presOf" srcId="{2114AA91-EFFE-4FAE-9AC2-649549E117C6}" destId="{6CE72997-1FEF-415F-9628-5AEDD29BC238}" srcOrd="1" destOrd="0" presId="urn:microsoft.com/office/officeart/2005/8/layout/venn1"/>
    <dgm:cxn modelId="{0F6518CA-8A9C-4F94-AF7A-FE6D3A0A5993}" type="presOf" srcId="{76EB9EB3-5F6A-4465-977A-78780B83668B}" destId="{A6437CE8-1D5F-4ECB-8364-97D7E93FF0A7}" srcOrd="1" destOrd="0" presId="urn:microsoft.com/office/officeart/2005/8/layout/venn1"/>
    <dgm:cxn modelId="{6C6ACCD6-8BDD-408A-82EA-4212AACA1122}" srcId="{FBBB675D-D0C5-4E7E-9607-29C47E50350E}" destId="{76EB9EB3-5F6A-4465-977A-78780B83668B}" srcOrd="0" destOrd="0" parTransId="{705E1448-3259-4F80-98CC-EC013749DDF3}" sibTransId="{179CD589-050F-47F8-87CA-A4368E631E75}"/>
    <dgm:cxn modelId="{AB5541E2-63CD-49E6-9697-4F763ED819FE}" type="presOf" srcId="{FBBB675D-D0C5-4E7E-9607-29C47E50350E}" destId="{62CB4FBB-54BB-4CE3-95E4-DCBC2FA69107}" srcOrd="0" destOrd="0" presId="urn:microsoft.com/office/officeart/2005/8/layout/venn1"/>
    <dgm:cxn modelId="{E6461DB0-FF68-402B-93B1-41528A7279CC}" type="presParOf" srcId="{62CB4FBB-54BB-4CE3-95E4-DCBC2FA69107}" destId="{CFDA353B-278B-45E4-9639-B7730921C296}" srcOrd="0" destOrd="0" presId="urn:microsoft.com/office/officeart/2005/8/layout/venn1"/>
    <dgm:cxn modelId="{99F9DA90-BE4B-4D0B-9C17-E524AFE44797}" type="presParOf" srcId="{62CB4FBB-54BB-4CE3-95E4-DCBC2FA69107}" destId="{A6437CE8-1D5F-4ECB-8364-97D7E93FF0A7}" srcOrd="1" destOrd="0" presId="urn:microsoft.com/office/officeart/2005/8/layout/venn1"/>
    <dgm:cxn modelId="{00E2FAF4-3D6B-49D5-9530-2F44CEC20740}" type="presParOf" srcId="{62CB4FBB-54BB-4CE3-95E4-DCBC2FA69107}" destId="{BA1635FB-1D00-4C9A-9BE1-6CCC74B2DA3E}" srcOrd="2" destOrd="0" presId="urn:microsoft.com/office/officeart/2005/8/layout/venn1"/>
    <dgm:cxn modelId="{5FA10BA7-A09B-4D38-B65B-AB6A78D36E09}" type="presParOf" srcId="{62CB4FBB-54BB-4CE3-95E4-DCBC2FA69107}" destId="{6CE72997-1FEF-415F-9628-5AEDD29BC238}"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A03A6C-C7D8-4408-8B99-BBB872BD20EE}" type="doc">
      <dgm:prSet loTypeId="urn:microsoft.com/office/officeart/2005/8/layout/chevron2" loCatId="process" qsTypeId="urn:microsoft.com/office/officeart/2005/8/quickstyle/simple1" qsCatId="simple" csTypeId="urn:microsoft.com/office/officeart/2005/8/colors/colorful4" csCatId="colorful" phldr="1"/>
      <dgm:spPr/>
      <dgm:t>
        <a:bodyPr/>
        <a:lstStyle/>
        <a:p>
          <a:endParaRPr lang="en-GB"/>
        </a:p>
      </dgm:t>
    </dgm:pt>
    <dgm:pt modelId="{A1C224E1-12CD-4FAC-9B7F-F47C08FD6C65}">
      <dgm:prSet phldrT="[Text]"/>
      <dgm:spPr/>
      <dgm:t>
        <a:bodyPr/>
        <a:lstStyle/>
        <a:p>
          <a:r>
            <a:rPr lang="en-GB" dirty="0"/>
            <a:t>Step 1</a:t>
          </a:r>
        </a:p>
      </dgm:t>
    </dgm:pt>
    <dgm:pt modelId="{6CA5061C-15CC-4991-AF38-2006E280082C}" type="parTrans" cxnId="{EA6FA42D-4956-4E96-8437-DF25F2664E0C}">
      <dgm:prSet/>
      <dgm:spPr/>
      <dgm:t>
        <a:bodyPr/>
        <a:lstStyle/>
        <a:p>
          <a:endParaRPr lang="en-GB"/>
        </a:p>
      </dgm:t>
    </dgm:pt>
    <dgm:pt modelId="{28A6228B-A524-43FA-983B-22A5F91502BF}" type="sibTrans" cxnId="{EA6FA42D-4956-4E96-8437-DF25F2664E0C}">
      <dgm:prSet/>
      <dgm:spPr/>
      <dgm:t>
        <a:bodyPr/>
        <a:lstStyle/>
        <a:p>
          <a:endParaRPr lang="en-GB"/>
        </a:p>
      </dgm:t>
    </dgm:pt>
    <dgm:pt modelId="{7D60D64D-4714-4FA6-87FD-DC1A55472622}">
      <dgm:prSet phldrT="[Text]"/>
      <dgm:spPr/>
      <dgm:t>
        <a:bodyPr/>
        <a:lstStyle/>
        <a:p>
          <a:r>
            <a:rPr lang="en-GB" dirty="0"/>
            <a:t>Identify Dominant Location Factors</a:t>
          </a:r>
        </a:p>
      </dgm:t>
    </dgm:pt>
    <dgm:pt modelId="{5466C8E0-864B-4280-A5E8-916BBC6E52A3}" type="parTrans" cxnId="{3CD3F1E8-4AAF-4104-814B-1BFC57949F7F}">
      <dgm:prSet/>
      <dgm:spPr/>
      <dgm:t>
        <a:bodyPr/>
        <a:lstStyle/>
        <a:p>
          <a:endParaRPr lang="en-GB"/>
        </a:p>
      </dgm:t>
    </dgm:pt>
    <dgm:pt modelId="{6E5EF81B-5F35-4D72-91B2-4F2C0AAD1A32}" type="sibTrans" cxnId="{3CD3F1E8-4AAF-4104-814B-1BFC57949F7F}">
      <dgm:prSet/>
      <dgm:spPr/>
      <dgm:t>
        <a:bodyPr/>
        <a:lstStyle/>
        <a:p>
          <a:endParaRPr lang="en-GB"/>
        </a:p>
      </dgm:t>
    </dgm:pt>
    <dgm:pt modelId="{C1A54E94-1A5E-4627-B184-78651B93C726}">
      <dgm:prSet phldrT="[Text]"/>
      <dgm:spPr/>
      <dgm:t>
        <a:bodyPr/>
        <a:lstStyle/>
        <a:p>
          <a:r>
            <a:rPr lang="en-GB" dirty="0"/>
            <a:t>Step 2</a:t>
          </a:r>
        </a:p>
      </dgm:t>
    </dgm:pt>
    <dgm:pt modelId="{138AD8CA-D79B-4ED0-9DC9-B64FEB7DCE9D}" type="parTrans" cxnId="{CAB3063C-43B1-416C-9B09-6AEDFDE193E6}">
      <dgm:prSet/>
      <dgm:spPr/>
      <dgm:t>
        <a:bodyPr/>
        <a:lstStyle/>
        <a:p>
          <a:endParaRPr lang="en-GB"/>
        </a:p>
      </dgm:t>
    </dgm:pt>
    <dgm:pt modelId="{246411AE-D907-4DE9-8CFD-3E50FE9C8533}" type="sibTrans" cxnId="{CAB3063C-43B1-416C-9B09-6AEDFDE193E6}">
      <dgm:prSet/>
      <dgm:spPr/>
      <dgm:t>
        <a:bodyPr/>
        <a:lstStyle/>
        <a:p>
          <a:endParaRPr lang="en-GB"/>
        </a:p>
      </dgm:t>
    </dgm:pt>
    <dgm:pt modelId="{B508EC67-FDE5-4E2A-A907-92CA73F6F4FA}">
      <dgm:prSet phldrT="[Text]"/>
      <dgm:spPr/>
      <dgm:t>
        <a:bodyPr/>
        <a:lstStyle/>
        <a:p>
          <a:r>
            <a:rPr lang="en-GB" dirty="0"/>
            <a:t>Develop Location Alternatives</a:t>
          </a:r>
        </a:p>
      </dgm:t>
    </dgm:pt>
    <dgm:pt modelId="{DFF01A01-1990-4A59-8191-7E3628EDA0C6}" type="parTrans" cxnId="{FE65B982-6A26-474D-8582-D4DA9C02DAE3}">
      <dgm:prSet/>
      <dgm:spPr/>
      <dgm:t>
        <a:bodyPr/>
        <a:lstStyle/>
        <a:p>
          <a:endParaRPr lang="en-GB"/>
        </a:p>
      </dgm:t>
    </dgm:pt>
    <dgm:pt modelId="{D1B37F7A-ABBA-4388-9E7C-A6E5E7567044}" type="sibTrans" cxnId="{FE65B982-6A26-474D-8582-D4DA9C02DAE3}">
      <dgm:prSet/>
      <dgm:spPr/>
      <dgm:t>
        <a:bodyPr/>
        <a:lstStyle/>
        <a:p>
          <a:endParaRPr lang="en-GB"/>
        </a:p>
      </dgm:t>
    </dgm:pt>
    <dgm:pt modelId="{64B374BF-A484-4AA2-9EE8-CEF66DFC7D8C}">
      <dgm:prSet phldrT="[Text]"/>
      <dgm:spPr/>
      <dgm:t>
        <a:bodyPr/>
        <a:lstStyle/>
        <a:p>
          <a:r>
            <a:rPr lang="en-GB" dirty="0"/>
            <a:t>Step 3</a:t>
          </a:r>
        </a:p>
      </dgm:t>
    </dgm:pt>
    <dgm:pt modelId="{AAA10409-7039-4DE6-A19B-E2235DA3C4BC}" type="parTrans" cxnId="{508D66D7-CA44-4D06-BFB6-01D869F68EE0}">
      <dgm:prSet/>
      <dgm:spPr/>
      <dgm:t>
        <a:bodyPr/>
        <a:lstStyle/>
        <a:p>
          <a:endParaRPr lang="en-GB"/>
        </a:p>
      </dgm:t>
    </dgm:pt>
    <dgm:pt modelId="{1069EDE7-B359-4ED4-BC00-12FA36C6A020}" type="sibTrans" cxnId="{508D66D7-CA44-4D06-BFB6-01D869F68EE0}">
      <dgm:prSet/>
      <dgm:spPr/>
      <dgm:t>
        <a:bodyPr/>
        <a:lstStyle/>
        <a:p>
          <a:endParaRPr lang="en-GB"/>
        </a:p>
      </dgm:t>
    </dgm:pt>
    <dgm:pt modelId="{75DC6203-2F98-474E-B2FB-6FFE87944932}">
      <dgm:prSet phldrT="[Text]"/>
      <dgm:spPr/>
      <dgm:t>
        <a:bodyPr/>
        <a:lstStyle/>
        <a:p>
          <a:r>
            <a:rPr lang="en-GB" dirty="0"/>
            <a:t>Evaluate Location Alternatives</a:t>
          </a:r>
        </a:p>
      </dgm:t>
    </dgm:pt>
    <dgm:pt modelId="{88124B89-7A68-4BCB-9959-1203A6D6ABF5}" type="parTrans" cxnId="{9FF1F4AD-9187-4748-A353-DE68B39384F5}">
      <dgm:prSet/>
      <dgm:spPr/>
      <dgm:t>
        <a:bodyPr/>
        <a:lstStyle/>
        <a:p>
          <a:endParaRPr lang="en-GB"/>
        </a:p>
      </dgm:t>
    </dgm:pt>
    <dgm:pt modelId="{B2F37A7F-9F77-4FBA-9199-7F577D91F450}" type="sibTrans" cxnId="{9FF1F4AD-9187-4748-A353-DE68B39384F5}">
      <dgm:prSet/>
      <dgm:spPr/>
      <dgm:t>
        <a:bodyPr/>
        <a:lstStyle/>
        <a:p>
          <a:endParaRPr lang="en-GB"/>
        </a:p>
      </dgm:t>
    </dgm:pt>
    <dgm:pt modelId="{7C5B8D7F-E88D-4D2A-A7ED-89AF19C68499}" type="pres">
      <dgm:prSet presAssocID="{70A03A6C-C7D8-4408-8B99-BBB872BD20EE}" presName="linearFlow" presStyleCnt="0">
        <dgm:presLayoutVars>
          <dgm:dir/>
          <dgm:animLvl val="lvl"/>
          <dgm:resizeHandles val="exact"/>
        </dgm:presLayoutVars>
      </dgm:prSet>
      <dgm:spPr/>
    </dgm:pt>
    <dgm:pt modelId="{047EE76E-0095-47E5-A09A-FA69CE7F43D7}" type="pres">
      <dgm:prSet presAssocID="{A1C224E1-12CD-4FAC-9B7F-F47C08FD6C65}" presName="composite" presStyleCnt="0"/>
      <dgm:spPr/>
    </dgm:pt>
    <dgm:pt modelId="{4FA4D8AD-60CB-4707-B7C7-C997F1F54E1F}" type="pres">
      <dgm:prSet presAssocID="{A1C224E1-12CD-4FAC-9B7F-F47C08FD6C65}" presName="parentText" presStyleLbl="alignNode1" presStyleIdx="0" presStyleCnt="3">
        <dgm:presLayoutVars>
          <dgm:chMax val="1"/>
          <dgm:bulletEnabled val="1"/>
        </dgm:presLayoutVars>
      </dgm:prSet>
      <dgm:spPr/>
    </dgm:pt>
    <dgm:pt modelId="{1901A450-E4AD-4D32-B2ED-A48183C95347}" type="pres">
      <dgm:prSet presAssocID="{A1C224E1-12CD-4FAC-9B7F-F47C08FD6C65}" presName="descendantText" presStyleLbl="alignAcc1" presStyleIdx="0" presStyleCnt="3">
        <dgm:presLayoutVars>
          <dgm:bulletEnabled val="1"/>
        </dgm:presLayoutVars>
      </dgm:prSet>
      <dgm:spPr/>
    </dgm:pt>
    <dgm:pt modelId="{7B74DB5C-9E86-45FA-86CB-73AC937175A0}" type="pres">
      <dgm:prSet presAssocID="{28A6228B-A524-43FA-983B-22A5F91502BF}" presName="sp" presStyleCnt="0"/>
      <dgm:spPr/>
    </dgm:pt>
    <dgm:pt modelId="{43157E1D-B182-44CB-8931-AF08226EFCBB}" type="pres">
      <dgm:prSet presAssocID="{C1A54E94-1A5E-4627-B184-78651B93C726}" presName="composite" presStyleCnt="0"/>
      <dgm:spPr/>
    </dgm:pt>
    <dgm:pt modelId="{6C908F85-15A5-45A5-9953-7A18BFB21C2C}" type="pres">
      <dgm:prSet presAssocID="{C1A54E94-1A5E-4627-B184-78651B93C726}" presName="parentText" presStyleLbl="alignNode1" presStyleIdx="1" presStyleCnt="3">
        <dgm:presLayoutVars>
          <dgm:chMax val="1"/>
          <dgm:bulletEnabled val="1"/>
        </dgm:presLayoutVars>
      </dgm:prSet>
      <dgm:spPr/>
    </dgm:pt>
    <dgm:pt modelId="{F6C91D84-DF81-4588-A00B-069F4481B3CF}" type="pres">
      <dgm:prSet presAssocID="{C1A54E94-1A5E-4627-B184-78651B93C726}" presName="descendantText" presStyleLbl="alignAcc1" presStyleIdx="1" presStyleCnt="3">
        <dgm:presLayoutVars>
          <dgm:bulletEnabled val="1"/>
        </dgm:presLayoutVars>
      </dgm:prSet>
      <dgm:spPr/>
    </dgm:pt>
    <dgm:pt modelId="{CC39FCC6-3596-4F70-A1AC-35B1D81193DD}" type="pres">
      <dgm:prSet presAssocID="{246411AE-D907-4DE9-8CFD-3E50FE9C8533}" presName="sp" presStyleCnt="0"/>
      <dgm:spPr/>
    </dgm:pt>
    <dgm:pt modelId="{DB65206E-242B-48BC-8FA6-1E60A89ED37C}" type="pres">
      <dgm:prSet presAssocID="{64B374BF-A484-4AA2-9EE8-CEF66DFC7D8C}" presName="composite" presStyleCnt="0"/>
      <dgm:spPr/>
    </dgm:pt>
    <dgm:pt modelId="{8C6DF99F-C41A-4A98-B8E1-8CAE0877D088}" type="pres">
      <dgm:prSet presAssocID="{64B374BF-A484-4AA2-9EE8-CEF66DFC7D8C}" presName="parentText" presStyleLbl="alignNode1" presStyleIdx="2" presStyleCnt="3">
        <dgm:presLayoutVars>
          <dgm:chMax val="1"/>
          <dgm:bulletEnabled val="1"/>
        </dgm:presLayoutVars>
      </dgm:prSet>
      <dgm:spPr/>
    </dgm:pt>
    <dgm:pt modelId="{8E8320E0-A4DB-4709-8922-1AF52B94CEC2}" type="pres">
      <dgm:prSet presAssocID="{64B374BF-A484-4AA2-9EE8-CEF66DFC7D8C}" presName="descendantText" presStyleLbl="alignAcc1" presStyleIdx="2" presStyleCnt="3">
        <dgm:presLayoutVars>
          <dgm:bulletEnabled val="1"/>
        </dgm:presLayoutVars>
      </dgm:prSet>
      <dgm:spPr/>
    </dgm:pt>
  </dgm:ptLst>
  <dgm:cxnLst>
    <dgm:cxn modelId="{EFB4980D-A98E-4696-A10B-91FF219BE46D}" type="presOf" srcId="{75DC6203-2F98-474E-B2FB-6FFE87944932}" destId="{8E8320E0-A4DB-4709-8922-1AF52B94CEC2}" srcOrd="0" destOrd="0" presId="urn:microsoft.com/office/officeart/2005/8/layout/chevron2"/>
    <dgm:cxn modelId="{EA6FA42D-4956-4E96-8437-DF25F2664E0C}" srcId="{70A03A6C-C7D8-4408-8B99-BBB872BD20EE}" destId="{A1C224E1-12CD-4FAC-9B7F-F47C08FD6C65}" srcOrd="0" destOrd="0" parTransId="{6CA5061C-15CC-4991-AF38-2006E280082C}" sibTransId="{28A6228B-A524-43FA-983B-22A5F91502BF}"/>
    <dgm:cxn modelId="{CAB3063C-43B1-416C-9B09-6AEDFDE193E6}" srcId="{70A03A6C-C7D8-4408-8B99-BBB872BD20EE}" destId="{C1A54E94-1A5E-4627-B184-78651B93C726}" srcOrd="1" destOrd="0" parTransId="{138AD8CA-D79B-4ED0-9DC9-B64FEB7DCE9D}" sibTransId="{246411AE-D907-4DE9-8CFD-3E50FE9C8533}"/>
    <dgm:cxn modelId="{1C304940-25CC-4553-8522-E60241992994}" type="presOf" srcId="{70A03A6C-C7D8-4408-8B99-BBB872BD20EE}" destId="{7C5B8D7F-E88D-4D2A-A7ED-89AF19C68499}" srcOrd="0" destOrd="0" presId="urn:microsoft.com/office/officeart/2005/8/layout/chevron2"/>
    <dgm:cxn modelId="{2A72C464-A026-4AC8-B570-325BF57AA984}" type="presOf" srcId="{64B374BF-A484-4AA2-9EE8-CEF66DFC7D8C}" destId="{8C6DF99F-C41A-4A98-B8E1-8CAE0877D088}" srcOrd="0" destOrd="0" presId="urn:microsoft.com/office/officeart/2005/8/layout/chevron2"/>
    <dgm:cxn modelId="{CACF4078-3BB1-4DC5-BB92-8A978C06B3BF}" type="presOf" srcId="{B508EC67-FDE5-4E2A-A907-92CA73F6F4FA}" destId="{F6C91D84-DF81-4588-A00B-069F4481B3CF}" srcOrd="0" destOrd="0" presId="urn:microsoft.com/office/officeart/2005/8/layout/chevron2"/>
    <dgm:cxn modelId="{07ACD178-A1F8-4F1F-81C7-38167D1F8B84}" type="presOf" srcId="{A1C224E1-12CD-4FAC-9B7F-F47C08FD6C65}" destId="{4FA4D8AD-60CB-4707-B7C7-C997F1F54E1F}" srcOrd="0" destOrd="0" presId="urn:microsoft.com/office/officeart/2005/8/layout/chevron2"/>
    <dgm:cxn modelId="{FE65B982-6A26-474D-8582-D4DA9C02DAE3}" srcId="{C1A54E94-1A5E-4627-B184-78651B93C726}" destId="{B508EC67-FDE5-4E2A-A907-92CA73F6F4FA}" srcOrd="0" destOrd="0" parTransId="{DFF01A01-1990-4A59-8191-7E3628EDA0C6}" sibTransId="{D1B37F7A-ABBA-4388-9E7C-A6E5E7567044}"/>
    <dgm:cxn modelId="{A48B29A3-4B55-48A1-A4E6-C6FA2251AE74}" type="presOf" srcId="{C1A54E94-1A5E-4627-B184-78651B93C726}" destId="{6C908F85-15A5-45A5-9953-7A18BFB21C2C}" srcOrd="0" destOrd="0" presId="urn:microsoft.com/office/officeart/2005/8/layout/chevron2"/>
    <dgm:cxn modelId="{D4CEDAA7-3C8B-40F2-8D28-470A2F48E64D}" type="presOf" srcId="{7D60D64D-4714-4FA6-87FD-DC1A55472622}" destId="{1901A450-E4AD-4D32-B2ED-A48183C95347}" srcOrd="0" destOrd="0" presId="urn:microsoft.com/office/officeart/2005/8/layout/chevron2"/>
    <dgm:cxn modelId="{9FF1F4AD-9187-4748-A353-DE68B39384F5}" srcId="{64B374BF-A484-4AA2-9EE8-CEF66DFC7D8C}" destId="{75DC6203-2F98-474E-B2FB-6FFE87944932}" srcOrd="0" destOrd="0" parTransId="{88124B89-7A68-4BCB-9959-1203A6D6ABF5}" sibTransId="{B2F37A7F-9F77-4FBA-9199-7F577D91F450}"/>
    <dgm:cxn modelId="{508D66D7-CA44-4D06-BFB6-01D869F68EE0}" srcId="{70A03A6C-C7D8-4408-8B99-BBB872BD20EE}" destId="{64B374BF-A484-4AA2-9EE8-CEF66DFC7D8C}" srcOrd="2" destOrd="0" parTransId="{AAA10409-7039-4DE6-A19B-E2235DA3C4BC}" sibTransId="{1069EDE7-B359-4ED4-BC00-12FA36C6A020}"/>
    <dgm:cxn modelId="{3CD3F1E8-4AAF-4104-814B-1BFC57949F7F}" srcId="{A1C224E1-12CD-4FAC-9B7F-F47C08FD6C65}" destId="{7D60D64D-4714-4FA6-87FD-DC1A55472622}" srcOrd="0" destOrd="0" parTransId="{5466C8E0-864B-4280-A5E8-916BBC6E52A3}" sibTransId="{6E5EF81B-5F35-4D72-91B2-4F2C0AAD1A32}"/>
    <dgm:cxn modelId="{3BD859AA-CF6C-49EA-A399-ADAC20DCD5F9}" type="presParOf" srcId="{7C5B8D7F-E88D-4D2A-A7ED-89AF19C68499}" destId="{047EE76E-0095-47E5-A09A-FA69CE7F43D7}" srcOrd="0" destOrd="0" presId="urn:microsoft.com/office/officeart/2005/8/layout/chevron2"/>
    <dgm:cxn modelId="{8E4F200A-23B7-40B5-9D39-FC65224647BF}" type="presParOf" srcId="{047EE76E-0095-47E5-A09A-FA69CE7F43D7}" destId="{4FA4D8AD-60CB-4707-B7C7-C997F1F54E1F}" srcOrd="0" destOrd="0" presId="urn:microsoft.com/office/officeart/2005/8/layout/chevron2"/>
    <dgm:cxn modelId="{33914370-268E-4418-BF9B-ECB6B1511CC2}" type="presParOf" srcId="{047EE76E-0095-47E5-A09A-FA69CE7F43D7}" destId="{1901A450-E4AD-4D32-B2ED-A48183C95347}" srcOrd="1" destOrd="0" presId="urn:microsoft.com/office/officeart/2005/8/layout/chevron2"/>
    <dgm:cxn modelId="{84F23BA2-6D94-44F7-8529-7B2CD1B3266B}" type="presParOf" srcId="{7C5B8D7F-E88D-4D2A-A7ED-89AF19C68499}" destId="{7B74DB5C-9E86-45FA-86CB-73AC937175A0}" srcOrd="1" destOrd="0" presId="urn:microsoft.com/office/officeart/2005/8/layout/chevron2"/>
    <dgm:cxn modelId="{9A58635B-DA6F-4BD1-8C9B-47EDAD08FD7B}" type="presParOf" srcId="{7C5B8D7F-E88D-4D2A-A7ED-89AF19C68499}" destId="{43157E1D-B182-44CB-8931-AF08226EFCBB}" srcOrd="2" destOrd="0" presId="urn:microsoft.com/office/officeart/2005/8/layout/chevron2"/>
    <dgm:cxn modelId="{B1F14367-9191-475B-9FEC-E010F68EC967}" type="presParOf" srcId="{43157E1D-B182-44CB-8931-AF08226EFCBB}" destId="{6C908F85-15A5-45A5-9953-7A18BFB21C2C}" srcOrd="0" destOrd="0" presId="urn:microsoft.com/office/officeart/2005/8/layout/chevron2"/>
    <dgm:cxn modelId="{095DBFBD-F29C-4FFB-85A6-54FA03024058}" type="presParOf" srcId="{43157E1D-B182-44CB-8931-AF08226EFCBB}" destId="{F6C91D84-DF81-4588-A00B-069F4481B3CF}" srcOrd="1" destOrd="0" presId="urn:microsoft.com/office/officeart/2005/8/layout/chevron2"/>
    <dgm:cxn modelId="{50A3A50C-D324-4EBB-BB83-38FE4C5C7DAD}" type="presParOf" srcId="{7C5B8D7F-E88D-4D2A-A7ED-89AF19C68499}" destId="{CC39FCC6-3596-4F70-A1AC-35B1D81193DD}" srcOrd="3" destOrd="0" presId="urn:microsoft.com/office/officeart/2005/8/layout/chevron2"/>
    <dgm:cxn modelId="{1A3F5978-064F-4C59-A10F-ADB353E6BE09}" type="presParOf" srcId="{7C5B8D7F-E88D-4D2A-A7ED-89AF19C68499}" destId="{DB65206E-242B-48BC-8FA6-1E60A89ED37C}" srcOrd="4" destOrd="0" presId="urn:microsoft.com/office/officeart/2005/8/layout/chevron2"/>
    <dgm:cxn modelId="{25EF7973-54C4-435F-8710-D8C395B54977}" type="presParOf" srcId="{DB65206E-242B-48BC-8FA6-1E60A89ED37C}" destId="{8C6DF99F-C41A-4A98-B8E1-8CAE0877D088}" srcOrd="0" destOrd="0" presId="urn:microsoft.com/office/officeart/2005/8/layout/chevron2"/>
    <dgm:cxn modelId="{B81C64BF-1BEF-4C99-A994-16F811178539}" type="presParOf" srcId="{DB65206E-242B-48BC-8FA6-1E60A89ED37C}" destId="{8E8320E0-A4DB-4709-8922-1AF52B94CEC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87ABA2-CE53-42FE-92BB-936F588F4F19}" type="doc">
      <dgm:prSet loTypeId="urn:microsoft.com/office/officeart/2005/8/layout/chevron1" loCatId="process" qsTypeId="urn:microsoft.com/office/officeart/2005/8/quickstyle/simple1" qsCatId="simple" csTypeId="urn:microsoft.com/office/officeart/2005/8/colors/accent1_2" csCatId="accent1" phldr="1"/>
      <dgm:spPr/>
    </dgm:pt>
    <dgm:pt modelId="{82D09F08-1E1F-41AC-A75F-61CAFD4A296E}">
      <dgm:prSet phldrT="[Text]"/>
      <dgm:spPr/>
      <dgm:t>
        <a:bodyPr/>
        <a:lstStyle/>
        <a:p>
          <a:r>
            <a:rPr lang="en-GB" dirty="0"/>
            <a:t>Waste</a:t>
          </a:r>
        </a:p>
      </dgm:t>
    </dgm:pt>
    <dgm:pt modelId="{8A3A2F05-51EC-48B7-97D3-AECCD35FC4E6}" type="parTrans" cxnId="{386B8177-4DE7-4FD8-8208-B64C2B16E3F3}">
      <dgm:prSet/>
      <dgm:spPr/>
      <dgm:t>
        <a:bodyPr/>
        <a:lstStyle/>
        <a:p>
          <a:endParaRPr lang="en-GB"/>
        </a:p>
      </dgm:t>
    </dgm:pt>
    <dgm:pt modelId="{6F7686BA-A525-4FE8-ABE9-5E239A8D9E80}" type="sibTrans" cxnId="{386B8177-4DE7-4FD8-8208-B64C2B16E3F3}">
      <dgm:prSet/>
      <dgm:spPr/>
      <dgm:t>
        <a:bodyPr/>
        <a:lstStyle/>
        <a:p>
          <a:endParaRPr lang="en-GB"/>
        </a:p>
      </dgm:t>
    </dgm:pt>
    <dgm:pt modelId="{B80E8F03-439D-4B76-BAE4-A69A7E752A6B}">
      <dgm:prSet phldrT="[Text]"/>
      <dgm:spPr/>
      <dgm:t>
        <a:bodyPr/>
        <a:lstStyle/>
        <a:p>
          <a:r>
            <a:rPr lang="en-GB" dirty="0"/>
            <a:t>NVA</a:t>
          </a:r>
        </a:p>
      </dgm:t>
    </dgm:pt>
    <dgm:pt modelId="{D5688F6F-26E9-4550-8818-20A26B6C5C62}" type="parTrans" cxnId="{CE33C2D8-5A6D-434B-9F92-DAEDB5531CB7}">
      <dgm:prSet/>
      <dgm:spPr/>
      <dgm:t>
        <a:bodyPr/>
        <a:lstStyle/>
        <a:p>
          <a:endParaRPr lang="en-GB"/>
        </a:p>
      </dgm:t>
    </dgm:pt>
    <dgm:pt modelId="{90D5CDD7-7EC4-4521-B152-737A1894A972}" type="sibTrans" cxnId="{CE33C2D8-5A6D-434B-9F92-DAEDB5531CB7}">
      <dgm:prSet/>
      <dgm:spPr/>
      <dgm:t>
        <a:bodyPr/>
        <a:lstStyle/>
        <a:p>
          <a:endParaRPr lang="en-GB"/>
        </a:p>
      </dgm:t>
    </dgm:pt>
    <dgm:pt modelId="{4DAB5C98-D178-43AB-BE7D-E5B56D069E3B}">
      <dgm:prSet phldrT="[Text]"/>
      <dgm:spPr/>
      <dgm:t>
        <a:bodyPr/>
        <a:lstStyle/>
        <a:p>
          <a:r>
            <a:rPr lang="en-GB" dirty="0"/>
            <a:t>VA</a:t>
          </a:r>
        </a:p>
      </dgm:t>
    </dgm:pt>
    <dgm:pt modelId="{D5099314-0B21-48D1-95F9-9ECCE3DD0090}" type="parTrans" cxnId="{D5E909BF-5673-46BD-94FB-9D45FEDAAB01}">
      <dgm:prSet/>
      <dgm:spPr/>
      <dgm:t>
        <a:bodyPr/>
        <a:lstStyle/>
        <a:p>
          <a:endParaRPr lang="en-GB"/>
        </a:p>
      </dgm:t>
    </dgm:pt>
    <dgm:pt modelId="{3170DC94-9C4D-40B2-81EB-145AB39156EB}" type="sibTrans" cxnId="{D5E909BF-5673-46BD-94FB-9D45FEDAAB01}">
      <dgm:prSet/>
      <dgm:spPr/>
      <dgm:t>
        <a:bodyPr/>
        <a:lstStyle/>
        <a:p>
          <a:endParaRPr lang="en-GB"/>
        </a:p>
      </dgm:t>
    </dgm:pt>
    <dgm:pt modelId="{319B1AE3-255F-4382-86C0-E68216CB9EC6}" type="pres">
      <dgm:prSet presAssocID="{E587ABA2-CE53-42FE-92BB-936F588F4F19}" presName="Name0" presStyleCnt="0">
        <dgm:presLayoutVars>
          <dgm:dir/>
          <dgm:animLvl val="lvl"/>
          <dgm:resizeHandles val="exact"/>
        </dgm:presLayoutVars>
      </dgm:prSet>
      <dgm:spPr/>
    </dgm:pt>
    <dgm:pt modelId="{835359B4-4125-4F9F-9EA1-2AFA428DF89D}" type="pres">
      <dgm:prSet presAssocID="{82D09F08-1E1F-41AC-A75F-61CAFD4A296E}" presName="parTxOnly" presStyleLbl="node1" presStyleIdx="0" presStyleCnt="3">
        <dgm:presLayoutVars>
          <dgm:chMax val="0"/>
          <dgm:chPref val="0"/>
          <dgm:bulletEnabled val="1"/>
        </dgm:presLayoutVars>
      </dgm:prSet>
      <dgm:spPr/>
    </dgm:pt>
    <dgm:pt modelId="{CEDAA660-1ACF-4BF7-8420-BC700F80A846}" type="pres">
      <dgm:prSet presAssocID="{6F7686BA-A525-4FE8-ABE9-5E239A8D9E80}" presName="parTxOnlySpace" presStyleCnt="0"/>
      <dgm:spPr/>
    </dgm:pt>
    <dgm:pt modelId="{B7ADE294-CF07-459C-9487-07BD9A0B5D1F}" type="pres">
      <dgm:prSet presAssocID="{B80E8F03-439D-4B76-BAE4-A69A7E752A6B}" presName="parTxOnly" presStyleLbl="node1" presStyleIdx="1" presStyleCnt="3" custScaleX="35295">
        <dgm:presLayoutVars>
          <dgm:chMax val="0"/>
          <dgm:chPref val="0"/>
          <dgm:bulletEnabled val="1"/>
        </dgm:presLayoutVars>
      </dgm:prSet>
      <dgm:spPr/>
    </dgm:pt>
    <dgm:pt modelId="{5B95F461-A73E-4ACA-9376-341EB68CCA47}" type="pres">
      <dgm:prSet presAssocID="{90D5CDD7-7EC4-4521-B152-737A1894A972}" presName="parTxOnlySpace" presStyleCnt="0"/>
      <dgm:spPr/>
    </dgm:pt>
    <dgm:pt modelId="{5710E364-C8C1-426E-89BD-9EC014D043D4}" type="pres">
      <dgm:prSet presAssocID="{4DAB5C98-D178-43AB-BE7D-E5B56D069E3B}" presName="parTxOnly" presStyleLbl="node1" presStyleIdx="2" presStyleCnt="3" custScaleX="17511" custLinFactNeighborX="53" custLinFactNeighborY="-100000">
        <dgm:presLayoutVars>
          <dgm:chMax val="0"/>
          <dgm:chPref val="0"/>
          <dgm:bulletEnabled val="1"/>
        </dgm:presLayoutVars>
      </dgm:prSet>
      <dgm:spPr/>
    </dgm:pt>
  </dgm:ptLst>
  <dgm:cxnLst>
    <dgm:cxn modelId="{2DD2C910-F8D7-4DDE-8963-2E9142D2637F}" type="presOf" srcId="{B80E8F03-439D-4B76-BAE4-A69A7E752A6B}" destId="{B7ADE294-CF07-459C-9487-07BD9A0B5D1F}" srcOrd="0" destOrd="0" presId="urn:microsoft.com/office/officeart/2005/8/layout/chevron1"/>
    <dgm:cxn modelId="{850F7C19-73CC-46FB-944C-70B5ACAF66A8}" type="presOf" srcId="{82D09F08-1E1F-41AC-A75F-61CAFD4A296E}" destId="{835359B4-4125-4F9F-9EA1-2AFA428DF89D}" srcOrd="0" destOrd="0" presId="urn:microsoft.com/office/officeart/2005/8/layout/chevron1"/>
    <dgm:cxn modelId="{386B8177-4DE7-4FD8-8208-B64C2B16E3F3}" srcId="{E587ABA2-CE53-42FE-92BB-936F588F4F19}" destId="{82D09F08-1E1F-41AC-A75F-61CAFD4A296E}" srcOrd="0" destOrd="0" parTransId="{8A3A2F05-51EC-48B7-97D3-AECCD35FC4E6}" sibTransId="{6F7686BA-A525-4FE8-ABE9-5E239A8D9E80}"/>
    <dgm:cxn modelId="{D5E909BF-5673-46BD-94FB-9D45FEDAAB01}" srcId="{E587ABA2-CE53-42FE-92BB-936F588F4F19}" destId="{4DAB5C98-D178-43AB-BE7D-E5B56D069E3B}" srcOrd="2" destOrd="0" parTransId="{D5099314-0B21-48D1-95F9-9ECCE3DD0090}" sibTransId="{3170DC94-9C4D-40B2-81EB-145AB39156EB}"/>
    <dgm:cxn modelId="{9AAA97D6-4FAD-492A-83C2-F062CEE6E2B2}" type="presOf" srcId="{E587ABA2-CE53-42FE-92BB-936F588F4F19}" destId="{319B1AE3-255F-4382-86C0-E68216CB9EC6}" srcOrd="0" destOrd="0" presId="urn:microsoft.com/office/officeart/2005/8/layout/chevron1"/>
    <dgm:cxn modelId="{CE33C2D8-5A6D-434B-9F92-DAEDB5531CB7}" srcId="{E587ABA2-CE53-42FE-92BB-936F588F4F19}" destId="{B80E8F03-439D-4B76-BAE4-A69A7E752A6B}" srcOrd="1" destOrd="0" parTransId="{D5688F6F-26E9-4550-8818-20A26B6C5C62}" sibTransId="{90D5CDD7-7EC4-4521-B152-737A1894A972}"/>
    <dgm:cxn modelId="{247685E4-E274-4620-9682-457A0B2E06AE}" type="presOf" srcId="{4DAB5C98-D178-43AB-BE7D-E5B56D069E3B}" destId="{5710E364-C8C1-426E-89BD-9EC014D043D4}" srcOrd="0" destOrd="0" presId="urn:microsoft.com/office/officeart/2005/8/layout/chevron1"/>
    <dgm:cxn modelId="{22EEC17F-2843-4618-B059-035330F8A5F6}" type="presParOf" srcId="{319B1AE3-255F-4382-86C0-E68216CB9EC6}" destId="{835359B4-4125-4F9F-9EA1-2AFA428DF89D}" srcOrd="0" destOrd="0" presId="urn:microsoft.com/office/officeart/2005/8/layout/chevron1"/>
    <dgm:cxn modelId="{2053BC64-3A7C-4B7A-9DB4-2DB79FECE83B}" type="presParOf" srcId="{319B1AE3-255F-4382-86C0-E68216CB9EC6}" destId="{CEDAA660-1ACF-4BF7-8420-BC700F80A846}" srcOrd="1" destOrd="0" presId="urn:microsoft.com/office/officeart/2005/8/layout/chevron1"/>
    <dgm:cxn modelId="{F0CF27A9-733B-41E5-B152-33A59F1A5E63}" type="presParOf" srcId="{319B1AE3-255F-4382-86C0-E68216CB9EC6}" destId="{B7ADE294-CF07-459C-9487-07BD9A0B5D1F}" srcOrd="2" destOrd="0" presId="urn:microsoft.com/office/officeart/2005/8/layout/chevron1"/>
    <dgm:cxn modelId="{41AF4C5F-B390-4451-A4AC-C2F91C38E74C}" type="presParOf" srcId="{319B1AE3-255F-4382-86C0-E68216CB9EC6}" destId="{5B95F461-A73E-4ACA-9376-341EB68CCA47}" srcOrd="3" destOrd="0" presId="urn:microsoft.com/office/officeart/2005/8/layout/chevron1"/>
    <dgm:cxn modelId="{CB1E5F14-43B9-42B2-80EF-2E1961C0DA68}" type="presParOf" srcId="{319B1AE3-255F-4382-86C0-E68216CB9EC6}" destId="{5710E364-C8C1-426E-89BD-9EC014D043D4}"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87ABA2-CE53-42FE-92BB-936F588F4F19}" type="doc">
      <dgm:prSet loTypeId="urn:microsoft.com/office/officeart/2005/8/layout/chevron1" loCatId="process" qsTypeId="urn:microsoft.com/office/officeart/2005/8/quickstyle/simple1" qsCatId="simple" csTypeId="urn:microsoft.com/office/officeart/2005/8/colors/accent1_2" csCatId="accent1" phldr="1"/>
      <dgm:spPr/>
    </dgm:pt>
    <dgm:pt modelId="{82D09F08-1E1F-41AC-A75F-61CAFD4A296E}">
      <dgm:prSet phldrT="[Text]"/>
      <dgm:spPr>
        <a:solidFill>
          <a:schemeClr val="tx2">
            <a:lumMod val="75000"/>
          </a:schemeClr>
        </a:solidFill>
      </dgm:spPr>
      <dgm:t>
        <a:bodyPr/>
        <a:lstStyle/>
        <a:p>
          <a:r>
            <a:rPr lang="en-GB" dirty="0">
              <a:solidFill>
                <a:schemeClr val="bg2">
                  <a:lumMod val="25000"/>
                </a:schemeClr>
              </a:solidFill>
            </a:rPr>
            <a:t>Waste</a:t>
          </a:r>
        </a:p>
      </dgm:t>
    </dgm:pt>
    <dgm:pt modelId="{8A3A2F05-51EC-48B7-97D3-AECCD35FC4E6}" type="parTrans" cxnId="{386B8177-4DE7-4FD8-8208-B64C2B16E3F3}">
      <dgm:prSet/>
      <dgm:spPr/>
      <dgm:t>
        <a:bodyPr/>
        <a:lstStyle/>
        <a:p>
          <a:endParaRPr lang="en-GB">
            <a:solidFill>
              <a:schemeClr val="bg2">
                <a:lumMod val="25000"/>
              </a:schemeClr>
            </a:solidFill>
          </a:endParaRPr>
        </a:p>
      </dgm:t>
    </dgm:pt>
    <dgm:pt modelId="{6F7686BA-A525-4FE8-ABE9-5E239A8D9E80}" type="sibTrans" cxnId="{386B8177-4DE7-4FD8-8208-B64C2B16E3F3}">
      <dgm:prSet/>
      <dgm:spPr/>
      <dgm:t>
        <a:bodyPr/>
        <a:lstStyle/>
        <a:p>
          <a:endParaRPr lang="en-GB">
            <a:solidFill>
              <a:schemeClr val="bg2">
                <a:lumMod val="25000"/>
              </a:schemeClr>
            </a:solidFill>
          </a:endParaRPr>
        </a:p>
      </dgm:t>
    </dgm:pt>
    <dgm:pt modelId="{B80E8F03-439D-4B76-BAE4-A69A7E752A6B}">
      <dgm:prSet phldrT="[Text]"/>
      <dgm:spPr>
        <a:solidFill>
          <a:schemeClr val="tx2">
            <a:lumMod val="75000"/>
          </a:schemeClr>
        </a:solidFill>
      </dgm:spPr>
      <dgm:t>
        <a:bodyPr/>
        <a:lstStyle/>
        <a:p>
          <a:r>
            <a:rPr lang="en-GB" dirty="0">
              <a:solidFill>
                <a:schemeClr val="bg2">
                  <a:lumMod val="25000"/>
                </a:schemeClr>
              </a:solidFill>
            </a:rPr>
            <a:t>NVA</a:t>
          </a:r>
        </a:p>
      </dgm:t>
    </dgm:pt>
    <dgm:pt modelId="{D5688F6F-26E9-4550-8818-20A26B6C5C62}" type="parTrans" cxnId="{CE33C2D8-5A6D-434B-9F92-DAEDB5531CB7}">
      <dgm:prSet/>
      <dgm:spPr/>
      <dgm:t>
        <a:bodyPr/>
        <a:lstStyle/>
        <a:p>
          <a:endParaRPr lang="en-GB">
            <a:solidFill>
              <a:schemeClr val="bg2">
                <a:lumMod val="25000"/>
              </a:schemeClr>
            </a:solidFill>
          </a:endParaRPr>
        </a:p>
      </dgm:t>
    </dgm:pt>
    <dgm:pt modelId="{90D5CDD7-7EC4-4521-B152-737A1894A972}" type="sibTrans" cxnId="{CE33C2D8-5A6D-434B-9F92-DAEDB5531CB7}">
      <dgm:prSet/>
      <dgm:spPr/>
      <dgm:t>
        <a:bodyPr/>
        <a:lstStyle/>
        <a:p>
          <a:endParaRPr lang="en-GB">
            <a:solidFill>
              <a:schemeClr val="bg2">
                <a:lumMod val="25000"/>
              </a:schemeClr>
            </a:solidFill>
          </a:endParaRPr>
        </a:p>
      </dgm:t>
    </dgm:pt>
    <dgm:pt modelId="{4DAB5C98-D178-43AB-BE7D-E5B56D069E3B}">
      <dgm:prSet phldrT="[Text]"/>
      <dgm:spPr>
        <a:solidFill>
          <a:schemeClr val="tx2">
            <a:lumMod val="75000"/>
          </a:schemeClr>
        </a:solidFill>
      </dgm:spPr>
      <dgm:t>
        <a:bodyPr/>
        <a:lstStyle/>
        <a:p>
          <a:r>
            <a:rPr lang="en-GB" dirty="0">
              <a:solidFill>
                <a:schemeClr val="bg2">
                  <a:lumMod val="25000"/>
                </a:schemeClr>
              </a:solidFill>
            </a:rPr>
            <a:t>VA</a:t>
          </a:r>
        </a:p>
      </dgm:t>
    </dgm:pt>
    <dgm:pt modelId="{D5099314-0B21-48D1-95F9-9ECCE3DD0090}" type="parTrans" cxnId="{D5E909BF-5673-46BD-94FB-9D45FEDAAB01}">
      <dgm:prSet/>
      <dgm:spPr/>
      <dgm:t>
        <a:bodyPr/>
        <a:lstStyle/>
        <a:p>
          <a:endParaRPr lang="en-GB">
            <a:solidFill>
              <a:schemeClr val="bg2">
                <a:lumMod val="25000"/>
              </a:schemeClr>
            </a:solidFill>
          </a:endParaRPr>
        </a:p>
      </dgm:t>
    </dgm:pt>
    <dgm:pt modelId="{3170DC94-9C4D-40B2-81EB-145AB39156EB}" type="sibTrans" cxnId="{D5E909BF-5673-46BD-94FB-9D45FEDAAB01}">
      <dgm:prSet/>
      <dgm:spPr/>
      <dgm:t>
        <a:bodyPr/>
        <a:lstStyle/>
        <a:p>
          <a:endParaRPr lang="en-GB">
            <a:solidFill>
              <a:schemeClr val="bg2">
                <a:lumMod val="25000"/>
              </a:schemeClr>
            </a:solidFill>
          </a:endParaRPr>
        </a:p>
      </dgm:t>
    </dgm:pt>
    <dgm:pt modelId="{319B1AE3-255F-4382-86C0-E68216CB9EC6}" type="pres">
      <dgm:prSet presAssocID="{E587ABA2-CE53-42FE-92BB-936F588F4F19}" presName="Name0" presStyleCnt="0">
        <dgm:presLayoutVars>
          <dgm:dir/>
          <dgm:animLvl val="lvl"/>
          <dgm:resizeHandles val="exact"/>
        </dgm:presLayoutVars>
      </dgm:prSet>
      <dgm:spPr/>
    </dgm:pt>
    <dgm:pt modelId="{835359B4-4125-4F9F-9EA1-2AFA428DF89D}" type="pres">
      <dgm:prSet presAssocID="{82D09F08-1E1F-41AC-A75F-61CAFD4A296E}" presName="parTxOnly" presStyleLbl="node1" presStyleIdx="0" presStyleCnt="3">
        <dgm:presLayoutVars>
          <dgm:chMax val="0"/>
          <dgm:chPref val="0"/>
          <dgm:bulletEnabled val="1"/>
        </dgm:presLayoutVars>
      </dgm:prSet>
      <dgm:spPr/>
    </dgm:pt>
    <dgm:pt modelId="{CEDAA660-1ACF-4BF7-8420-BC700F80A846}" type="pres">
      <dgm:prSet presAssocID="{6F7686BA-A525-4FE8-ABE9-5E239A8D9E80}" presName="parTxOnlySpace" presStyleCnt="0"/>
      <dgm:spPr/>
    </dgm:pt>
    <dgm:pt modelId="{B7ADE294-CF07-459C-9487-07BD9A0B5D1F}" type="pres">
      <dgm:prSet presAssocID="{B80E8F03-439D-4B76-BAE4-A69A7E752A6B}" presName="parTxOnly" presStyleLbl="node1" presStyleIdx="1" presStyleCnt="3" custScaleX="35295">
        <dgm:presLayoutVars>
          <dgm:chMax val="0"/>
          <dgm:chPref val="0"/>
          <dgm:bulletEnabled val="1"/>
        </dgm:presLayoutVars>
      </dgm:prSet>
      <dgm:spPr/>
    </dgm:pt>
    <dgm:pt modelId="{5B95F461-A73E-4ACA-9376-341EB68CCA47}" type="pres">
      <dgm:prSet presAssocID="{90D5CDD7-7EC4-4521-B152-737A1894A972}" presName="parTxOnlySpace" presStyleCnt="0"/>
      <dgm:spPr/>
    </dgm:pt>
    <dgm:pt modelId="{5710E364-C8C1-426E-89BD-9EC014D043D4}" type="pres">
      <dgm:prSet presAssocID="{4DAB5C98-D178-43AB-BE7D-E5B56D069E3B}" presName="parTxOnly" presStyleLbl="node1" presStyleIdx="2" presStyleCnt="3" custScaleX="17511" custLinFactNeighborX="53" custLinFactNeighborY="-100000">
        <dgm:presLayoutVars>
          <dgm:chMax val="0"/>
          <dgm:chPref val="0"/>
          <dgm:bulletEnabled val="1"/>
        </dgm:presLayoutVars>
      </dgm:prSet>
      <dgm:spPr/>
    </dgm:pt>
  </dgm:ptLst>
  <dgm:cxnLst>
    <dgm:cxn modelId="{2DD2C910-F8D7-4DDE-8963-2E9142D2637F}" type="presOf" srcId="{B80E8F03-439D-4B76-BAE4-A69A7E752A6B}" destId="{B7ADE294-CF07-459C-9487-07BD9A0B5D1F}" srcOrd="0" destOrd="0" presId="urn:microsoft.com/office/officeart/2005/8/layout/chevron1"/>
    <dgm:cxn modelId="{850F7C19-73CC-46FB-944C-70B5ACAF66A8}" type="presOf" srcId="{82D09F08-1E1F-41AC-A75F-61CAFD4A296E}" destId="{835359B4-4125-4F9F-9EA1-2AFA428DF89D}" srcOrd="0" destOrd="0" presId="urn:microsoft.com/office/officeart/2005/8/layout/chevron1"/>
    <dgm:cxn modelId="{386B8177-4DE7-4FD8-8208-B64C2B16E3F3}" srcId="{E587ABA2-CE53-42FE-92BB-936F588F4F19}" destId="{82D09F08-1E1F-41AC-A75F-61CAFD4A296E}" srcOrd="0" destOrd="0" parTransId="{8A3A2F05-51EC-48B7-97D3-AECCD35FC4E6}" sibTransId="{6F7686BA-A525-4FE8-ABE9-5E239A8D9E80}"/>
    <dgm:cxn modelId="{D5E909BF-5673-46BD-94FB-9D45FEDAAB01}" srcId="{E587ABA2-CE53-42FE-92BB-936F588F4F19}" destId="{4DAB5C98-D178-43AB-BE7D-E5B56D069E3B}" srcOrd="2" destOrd="0" parTransId="{D5099314-0B21-48D1-95F9-9ECCE3DD0090}" sibTransId="{3170DC94-9C4D-40B2-81EB-145AB39156EB}"/>
    <dgm:cxn modelId="{9AAA97D6-4FAD-492A-83C2-F062CEE6E2B2}" type="presOf" srcId="{E587ABA2-CE53-42FE-92BB-936F588F4F19}" destId="{319B1AE3-255F-4382-86C0-E68216CB9EC6}" srcOrd="0" destOrd="0" presId="urn:microsoft.com/office/officeart/2005/8/layout/chevron1"/>
    <dgm:cxn modelId="{CE33C2D8-5A6D-434B-9F92-DAEDB5531CB7}" srcId="{E587ABA2-CE53-42FE-92BB-936F588F4F19}" destId="{B80E8F03-439D-4B76-BAE4-A69A7E752A6B}" srcOrd="1" destOrd="0" parTransId="{D5688F6F-26E9-4550-8818-20A26B6C5C62}" sibTransId="{90D5CDD7-7EC4-4521-B152-737A1894A972}"/>
    <dgm:cxn modelId="{247685E4-E274-4620-9682-457A0B2E06AE}" type="presOf" srcId="{4DAB5C98-D178-43AB-BE7D-E5B56D069E3B}" destId="{5710E364-C8C1-426E-89BD-9EC014D043D4}" srcOrd="0" destOrd="0" presId="urn:microsoft.com/office/officeart/2005/8/layout/chevron1"/>
    <dgm:cxn modelId="{22EEC17F-2843-4618-B059-035330F8A5F6}" type="presParOf" srcId="{319B1AE3-255F-4382-86C0-E68216CB9EC6}" destId="{835359B4-4125-4F9F-9EA1-2AFA428DF89D}" srcOrd="0" destOrd="0" presId="urn:microsoft.com/office/officeart/2005/8/layout/chevron1"/>
    <dgm:cxn modelId="{2053BC64-3A7C-4B7A-9DB4-2DB79FECE83B}" type="presParOf" srcId="{319B1AE3-255F-4382-86C0-E68216CB9EC6}" destId="{CEDAA660-1ACF-4BF7-8420-BC700F80A846}" srcOrd="1" destOrd="0" presId="urn:microsoft.com/office/officeart/2005/8/layout/chevron1"/>
    <dgm:cxn modelId="{F0CF27A9-733B-41E5-B152-33A59F1A5E63}" type="presParOf" srcId="{319B1AE3-255F-4382-86C0-E68216CB9EC6}" destId="{B7ADE294-CF07-459C-9487-07BD9A0B5D1F}" srcOrd="2" destOrd="0" presId="urn:microsoft.com/office/officeart/2005/8/layout/chevron1"/>
    <dgm:cxn modelId="{41AF4C5F-B390-4451-A4AC-C2F91C38E74C}" type="presParOf" srcId="{319B1AE3-255F-4382-86C0-E68216CB9EC6}" destId="{5B95F461-A73E-4ACA-9376-341EB68CCA47}" srcOrd="3" destOrd="0" presId="urn:microsoft.com/office/officeart/2005/8/layout/chevron1"/>
    <dgm:cxn modelId="{CB1E5F14-43B9-42B2-80EF-2E1961C0DA68}" type="presParOf" srcId="{319B1AE3-255F-4382-86C0-E68216CB9EC6}" destId="{5710E364-C8C1-426E-89BD-9EC014D043D4}" srcOrd="4" destOrd="0" presId="urn:microsoft.com/office/officeart/2005/8/layout/chevron1"/>
  </dgm:cxnLst>
  <dgm:bg>
    <a:solidFill>
      <a:schemeClr val="tx2">
        <a:lumMod val="75000"/>
      </a:schemeClr>
    </a:solid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99DCC67-18CC-4632-8C49-E90EFECBACB8}"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GB"/>
        </a:p>
      </dgm:t>
    </dgm:pt>
    <dgm:pt modelId="{BE3B1C30-13C5-4C1C-BC5E-2627B80E649F}">
      <dgm:prSet phldrT="[Text]" custT="1"/>
      <dgm:spPr/>
      <dgm:t>
        <a:bodyPr/>
        <a:lstStyle/>
        <a:p>
          <a:r>
            <a:rPr lang="en-GB" sz="2400" b="1" dirty="0"/>
            <a:t>1.Specify Value</a:t>
          </a:r>
        </a:p>
      </dgm:t>
    </dgm:pt>
    <dgm:pt modelId="{8DE28B46-1C0F-4BF7-9894-B5A0C87DD983}" type="parTrans" cxnId="{9055501D-871A-4A2F-8704-99D7384DAE26}">
      <dgm:prSet/>
      <dgm:spPr/>
      <dgm:t>
        <a:bodyPr/>
        <a:lstStyle/>
        <a:p>
          <a:endParaRPr lang="en-GB" sz="2400" b="1"/>
        </a:p>
      </dgm:t>
    </dgm:pt>
    <dgm:pt modelId="{010E3D59-0227-4F6D-95E4-74DAFE0D32B5}" type="sibTrans" cxnId="{9055501D-871A-4A2F-8704-99D7384DAE26}">
      <dgm:prSet/>
      <dgm:spPr/>
      <dgm:t>
        <a:bodyPr/>
        <a:lstStyle/>
        <a:p>
          <a:endParaRPr lang="en-GB" sz="2400" b="1"/>
        </a:p>
      </dgm:t>
    </dgm:pt>
    <dgm:pt modelId="{992B4930-386D-4CB2-8871-63AC1763CEFC}">
      <dgm:prSet phldrT="[Text]" custT="1"/>
      <dgm:spPr>
        <a:solidFill>
          <a:schemeClr val="accent2"/>
        </a:solidFill>
      </dgm:spPr>
      <dgm:t>
        <a:bodyPr/>
        <a:lstStyle/>
        <a:p>
          <a:r>
            <a:rPr lang="en-GB" sz="2400" b="1" dirty="0">
              <a:solidFill>
                <a:schemeClr val="bg1"/>
              </a:solidFill>
            </a:rPr>
            <a:t>2.Identify Value Stream</a:t>
          </a:r>
        </a:p>
      </dgm:t>
    </dgm:pt>
    <dgm:pt modelId="{D7059A1F-6210-4561-9C88-762C25E417D7}" type="parTrans" cxnId="{B41FF0F3-AFE7-4A3D-9B8A-12E71F6FD653}">
      <dgm:prSet/>
      <dgm:spPr/>
      <dgm:t>
        <a:bodyPr/>
        <a:lstStyle/>
        <a:p>
          <a:endParaRPr lang="en-GB" sz="2400" b="1"/>
        </a:p>
      </dgm:t>
    </dgm:pt>
    <dgm:pt modelId="{1A6ED1FB-5F33-406A-9FF1-F47660F891F7}" type="sibTrans" cxnId="{B41FF0F3-AFE7-4A3D-9B8A-12E71F6FD653}">
      <dgm:prSet/>
      <dgm:spPr/>
      <dgm:t>
        <a:bodyPr/>
        <a:lstStyle/>
        <a:p>
          <a:endParaRPr lang="en-GB" sz="2400" b="1"/>
        </a:p>
      </dgm:t>
    </dgm:pt>
    <dgm:pt modelId="{88706756-F42C-4FA9-91A3-C246E5A4896D}">
      <dgm:prSet phldrT="[Text]" custT="1"/>
      <dgm:spPr>
        <a:solidFill>
          <a:schemeClr val="accent2"/>
        </a:solidFill>
      </dgm:spPr>
      <dgm:t>
        <a:bodyPr/>
        <a:lstStyle/>
        <a:p>
          <a:r>
            <a:rPr lang="en-GB" sz="2400" b="1" dirty="0"/>
            <a:t>3.Flow</a:t>
          </a:r>
        </a:p>
      </dgm:t>
    </dgm:pt>
    <dgm:pt modelId="{1895BC9E-D903-4AB0-B7D6-6488A105E68B}" type="parTrans" cxnId="{80BAFF18-E566-494F-8E3F-008E25B357C5}">
      <dgm:prSet/>
      <dgm:spPr/>
      <dgm:t>
        <a:bodyPr/>
        <a:lstStyle/>
        <a:p>
          <a:endParaRPr lang="en-GB" sz="2400" b="1"/>
        </a:p>
      </dgm:t>
    </dgm:pt>
    <dgm:pt modelId="{43FAE833-335B-4A14-8DD4-EA4641719CB8}" type="sibTrans" cxnId="{80BAFF18-E566-494F-8E3F-008E25B357C5}">
      <dgm:prSet/>
      <dgm:spPr/>
      <dgm:t>
        <a:bodyPr/>
        <a:lstStyle/>
        <a:p>
          <a:endParaRPr lang="en-GB" sz="2400" b="1"/>
        </a:p>
      </dgm:t>
    </dgm:pt>
    <dgm:pt modelId="{1C6AD99F-030D-47AD-920B-6E8FCBA4E50B}">
      <dgm:prSet phldrT="[Text]" custT="1"/>
      <dgm:spPr>
        <a:solidFill>
          <a:schemeClr val="accent2"/>
        </a:solidFill>
      </dgm:spPr>
      <dgm:t>
        <a:bodyPr/>
        <a:lstStyle/>
        <a:p>
          <a:r>
            <a:rPr lang="en-GB" sz="2400" b="1" dirty="0"/>
            <a:t>4.Pull</a:t>
          </a:r>
        </a:p>
      </dgm:t>
    </dgm:pt>
    <dgm:pt modelId="{D48CE588-8E45-4345-A029-FC2D2D43F6C7}" type="parTrans" cxnId="{607BC4EC-6E2F-4318-BDD7-C320BB0A530F}">
      <dgm:prSet/>
      <dgm:spPr/>
      <dgm:t>
        <a:bodyPr/>
        <a:lstStyle/>
        <a:p>
          <a:endParaRPr lang="en-GB" sz="2400" b="1"/>
        </a:p>
      </dgm:t>
    </dgm:pt>
    <dgm:pt modelId="{DE44545A-17B0-440E-B5D5-1FA9EB8F703C}" type="sibTrans" cxnId="{607BC4EC-6E2F-4318-BDD7-C320BB0A530F}">
      <dgm:prSet/>
      <dgm:spPr/>
      <dgm:t>
        <a:bodyPr/>
        <a:lstStyle/>
        <a:p>
          <a:endParaRPr lang="en-GB" sz="2400" b="1"/>
        </a:p>
      </dgm:t>
    </dgm:pt>
    <dgm:pt modelId="{DA4E3F4B-919D-4B10-BC3D-E945EA1A2E68}">
      <dgm:prSet phldrT="[Text]" custT="1"/>
      <dgm:spPr/>
      <dgm:t>
        <a:bodyPr/>
        <a:lstStyle/>
        <a:p>
          <a:r>
            <a:rPr lang="en-GB" sz="2400" b="1" dirty="0"/>
            <a:t>5.Perfection</a:t>
          </a:r>
        </a:p>
      </dgm:t>
    </dgm:pt>
    <dgm:pt modelId="{C0887122-27E1-4CB3-ABA8-43389090DE41}" type="parTrans" cxnId="{942372AC-4AF0-46AA-B885-142EC3F5AE2D}">
      <dgm:prSet/>
      <dgm:spPr/>
      <dgm:t>
        <a:bodyPr/>
        <a:lstStyle/>
        <a:p>
          <a:endParaRPr lang="en-GB" sz="2400" b="1"/>
        </a:p>
      </dgm:t>
    </dgm:pt>
    <dgm:pt modelId="{E85C4617-F4C7-4313-97AA-9F99B95AD123}" type="sibTrans" cxnId="{942372AC-4AF0-46AA-B885-142EC3F5AE2D}">
      <dgm:prSet/>
      <dgm:spPr/>
      <dgm:t>
        <a:bodyPr/>
        <a:lstStyle/>
        <a:p>
          <a:endParaRPr lang="en-GB" sz="2400" b="1"/>
        </a:p>
      </dgm:t>
    </dgm:pt>
    <dgm:pt modelId="{9759F596-6ED3-4304-B02B-A5CCEC978726}" type="pres">
      <dgm:prSet presAssocID="{899DCC67-18CC-4632-8C49-E90EFECBACB8}" presName="Name0" presStyleCnt="0">
        <dgm:presLayoutVars>
          <dgm:dir/>
          <dgm:resizeHandles val="exact"/>
        </dgm:presLayoutVars>
      </dgm:prSet>
      <dgm:spPr/>
    </dgm:pt>
    <dgm:pt modelId="{71E25E89-F402-4DB1-9147-F0A62BE4690D}" type="pres">
      <dgm:prSet presAssocID="{899DCC67-18CC-4632-8C49-E90EFECBACB8}" presName="cycle" presStyleCnt="0"/>
      <dgm:spPr/>
    </dgm:pt>
    <dgm:pt modelId="{696A166F-E6C3-4915-A048-857B392EEE7D}" type="pres">
      <dgm:prSet presAssocID="{BE3B1C30-13C5-4C1C-BC5E-2627B80E649F}" presName="nodeFirstNode" presStyleLbl="node1" presStyleIdx="0" presStyleCnt="5">
        <dgm:presLayoutVars>
          <dgm:bulletEnabled val="1"/>
        </dgm:presLayoutVars>
      </dgm:prSet>
      <dgm:spPr/>
    </dgm:pt>
    <dgm:pt modelId="{45D6D0B4-59F3-4EFC-A6FC-28C7E1D7D805}" type="pres">
      <dgm:prSet presAssocID="{010E3D59-0227-4F6D-95E4-74DAFE0D32B5}" presName="sibTransFirstNode" presStyleLbl="bgShp" presStyleIdx="0" presStyleCnt="1"/>
      <dgm:spPr/>
    </dgm:pt>
    <dgm:pt modelId="{E723606C-E967-4485-A713-2768E5FCBC01}" type="pres">
      <dgm:prSet presAssocID="{992B4930-386D-4CB2-8871-63AC1763CEFC}" presName="nodeFollowingNodes" presStyleLbl="node1" presStyleIdx="1" presStyleCnt="5">
        <dgm:presLayoutVars>
          <dgm:bulletEnabled val="1"/>
        </dgm:presLayoutVars>
      </dgm:prSet>
      <dgm:spPr/>
    </dgm:pt>
    <dgm:pt modelId="{AAE688D6-1EDB-446D-B8A2-A70AB5D278F4}" type="pres">
      <dgm:prSet presAssocID="{88706756-F42C-4FA9-91A3-C246E5A4896D}" presName="nodeFollowingNodes" presStyleLbl="node1" presStyleIdx="2" presStyleCnt="5" custRadScaleRad="102972" custRadScaleInc="-37089">
        <dgm:presLayoutVars>
          <dgm:bulletEnabled val="1"/>
        </dgm:presLayoutVars>
      </dgm:prSet>
      <dgm:spPr/>
    </dgm:pt>
    <dgm:pt modelId="{541A6493-25F5-40EB-9B4E-E4AA433B8E71}" type="pres">
      <dgm:prSet presAssocID="{1C6AD99F-030D-47AD-920B-6E8FCBA4E50B}" presName="nodeFollowingNodes" presStyleLbl="node1" presStyleIdx="3" presStyleCnt="5" custRadScaleRad="80602" custRadScaleInc="19605">
        <dgm:presLayoutVars>
          <dgm:bulletEnabled val="1"/>
        </dgm:presLayoutVars>
      </dgm:prSet>
      <dgm:spPr/>
    </dgm:pt>
    <dgm:pt modelId="{85694A2B-9F46-4801-B248-A6E0C31624D1}" type="pres">
      <dgm:prSet presAssocID="{DA4E3F4B-919D-4B10-BC3D-E945EA1A2E68}" presName="nodeFollowingNodes" presStyleLbl="node1" presStyleIdx="4" presStyleCnt="5">
        <dgm:presLayoutVars>
          <dgm:bulletEnabled val="1"/>
        </dgm:presLayoutVars>
      </dgm:prSet>
      <dgm:spPr/>
    </dgm:pt>
  </dgm:ptLst>
  <dgm:cxnLst>
    <dgm:cxn modelId="{EA4CEF05-9883-4688-ABD8-332189B97CCE}" type="presOf" srcId="{BE3B1C30-13C5-4C1C-BC5E-2627B80E649F}" destId="{696A166F-E6C3-4915-A048-857B392EEE7D}" srcOrd="0" destOrd="0" presId="urn:microsoft.com/office/officeart/2005/8/layout/cycle3"/>
    <dgm:cxn modelId="{85069A0B-3CC6-44EA-A072-3791F2761861}" type="presOf" srcId="{1C6AD99F-030D-47AD-920B-6E8FCBA4E50B}" destId="{541A6493-25F5-40EB-9B4E-E4AA433B8E71}" srcOrd="0" destOrd="0" presId="urn:microsoft.com/office/officeart/2005/8/layout/cycle3"/>
    <dgm:cxn modelId="{020B4115-E6FD-4486-9A54-7225B3B7AD32}" type="presOf" srcId="{DA4E3F4B-919D-4B10-BC3D-E945EA1A2E68}" destId="{85694A2B-9F46-4801-B248-A6E0C31624D1}" srcOrd="0" destOrd="0" presId="urn:microsoft.com/office/officeart/2005/8/layout/cycle3"/>
    <dgm:cxn modelId="{80BAFF18-E566-494F-8E3F-008E25B357C5}" srcId="{899DCC67-18CC-4632-8C49-E90EFECBACB8}" destId="{88706756-F42C-4FA9-91A3-C246E5A4896D}" srcOrd="2" destOrd="0" parTransId="{1895BC9E-D903-4AB0-B7D6-6488A105E68B}" sibTransId="{43FAE833-335B-4A14-8DD4-EA4641719CB8}"/>
    <dgm:cxn modelId="{9055501D-871A-4A2F-8704-99D7384DAE26}" srcId="{899DCC67-18CC-4632-8C49-E90EFECBACB8}" destId="{BE3B1C30-13C5-4C1C-BC5E-2627B80E649F}" srcOrd="0" destOrd="0" parTransId="{8DE28B46-1C0F-4BF7-9894-B5A0C87DD983}" sibTransId="{010E3D59-0227-4F6D-95E4-74DAFE0D32B5}"/>
    <dgm:cxn modelId="{EDC85338-0C5A-48DA-AF9F-3499B30260CF}" type="presOf" srcId="{010E3D59-0227-4F6D-95E4-74DAFE0D32B5}" destId="{45D6D0B4-59F3-4EFC-A6FC-28C7E1D7D805}" srcOrd="0" destOrd="0" presId="urn:microsoft.com/office/officeart/2005/8/layout/cycle3"/>
    <dgm:cxn modelId="{E442B843-8C02-466F-ACFA-C6AE0B7A960D}" type="presOf" srcId="{88706756-F42C-4FA9-91A3-C246E5A4896D}" destId="{AAE688D6-1EDB-446D-B8A2-A70AB5D278F4}" srcOrd="0" destOrd="0" presId="urn:microsoft.com/office/officeart/2005/8/layout/cycle3"/>
    <dgm:cxn modelId="{C46E048D-0472-4918-879C-ED16D945C0EC}" type="presOf" srcId="{992B4930-386D-4CB2-8871-63AC1763CEFC}" destId="{E723606C-E967-4485-A713-2768E5FCBC01}" srcOrd="0" destOrd="0" presId="urn:microsoft.com/office/officeart/2005/8/layout/cycle3"/>
    <dgm:cxn modelId="{942372AC-4AF0-46AA-B885-142EC3F5AE2D}" srcId="{899DCC67-18CC-4632-8C49-E90EFECBACB8}" destId="{DA4E3F4B-919D-4B10-BC3D-E945EA1A2E68}" srcOrd="4" destOrd="0" parTransId="{C0887122-27E1-4CB3-ABA8-43389090DE41}" sibTransId="{E85C4617-F4C7-4313-97AA-9F99B95AD123}"/>
    <dgm:cxn modelId="{49A427CC-71EF-450F-BDC5-776C79C12E23}" type="presOf" srcId="{899DCC67-18CC-4632-8C49-E90EFECBACB8}" destId="{9759F596-6ED3-4304-B02B-A5CCEC978726}" srcOrd="0" destOrd="0" presId="urn:microsoft.com/office/officeart/2005/8/layout/cycle3"/>
    <dgm:cxn modelId="{607BC4EC-6E2F-4318-BDD7-C320BB0A530F}" srcId="{899DCC67-18CC-4632-8C49-E90EFECBACB8}" destId="{1C6AD99F-030D-47AD-920B-6E8FCBA4E50B}" srcOrd="3" destOrd="0" parTransId="{D48CE588-8E45-4345-A029-FC2D2D43F6C7}" sibTransId="{DE44545A-17B0-440E-B5D5-1FA9EB8F703C}"/>
    <dgm:cxn modelId="{B41FF0F3-AFE7-4A3D-9B8A-12E71F6FD653}" srcId="{899DCC67-18CC-4632-8C49-E90EFECBACB8}" destId="{992B4930-386D-4CB2-8871-63AC1763CEFC}" srcOrd="1" destOrd="0" parTransId="{D7059A1F-6210-4561-9C88-762C25E417D7}" sibTransId="{1A6ED1FB-5F33-406A-9FF1-F47660F891F7}"/>
    <dgm:cxn modelId="{38AF6C02-2335-478C-BB38-E139B9BAF4B3}" type="presParOf" srcId="{9759F596-6ED3-4304-B02B-A5CCEC978726}" destId="{71E25E89-F402-4DB1-9147-F0A62BE4690D}" srcOrd="0" destOrd="0" presId="urn:microsoft.com/office/officeart/2005/8/layout/cycle3"/>
    <dgm:cxn modelId="{52EFF3A8-2894-4DBA-A428-3A0B43BB8363}" type="presParOf" srcId="{71E25E89-F402-4DB1-9147-F0A62BE4690D}" destId="{696A166F-E6C3-4915-A048-857B392EEE7D}" srcOrd="0" destOrd="0" presId="urn:microsoft.com/office/officeart/2005/8/layout/cycle3"/>
    <dgm:cxn modelId="{C563EA85-AFBD-44DD-ACE6-C2D1A4A87DB4}" type="presParOf" srcId="{71E25E89-F402-4DB1-9147-F0A62BE4690D}" destId="{45D6D0B4-59F3-4EFC-A6FC-28C7E1D7D805}" srcOrd="1" destOrd="0" presId="urn:microsoft.com/office/officeart/2005/8/layout/cycle3"/>
    <dgm:cxn modelId="{8EFB48B8-C882-49FE-A20D-8D7AA4C8A889}" type="presParOf" srcId="{71E25E89-F402-4DB1-9147-F0A62BE4690D}" destId="{E723606C-E967-4485-A713-2768E5FCBC01}" srcOrd="2" destOrd="0" presId="urn:microsoft.com/office/officeart/2005/8/layout/cycle3"/>
    <dgm:cxn modelId="{6189AB21-AC54-4302-80D2-74B11868084F}" type="presParOf" srcId="{71E25E89-F402-4DB1-9147-F0A62BE4690D}" destId="{AAE688D6-1EDB-446D-B8A2-A70AB5D278F4}" srcOrd="3" destOrd="0" presId="urn:microsoft.com/office/officeart/2005/8/layout/cycle3"/>
    <dgm:cxn modelId="{44968791-A1EB-4AAB-9F25-C4EF4B9515B0}" type="presParOf" srcId="{71E25E89-F402-4DB1-9147-F0A62BE4690D}" destId="{541A6493-25F5-40EB-9B4E-E4AA433B8E71}" srcOrd="4" destOrd="0" presId="urn:microsoft.com/office/officeart/2005/8/layout/cycle3"/>
    <dgm:cxn modelId="{4C4F0873-BCA1-4654-BF27-D87CC54B2260}" type="presParOf" srcId="{71E25E89-F402-4DB1-9147-F0A62BE4690D}" destId="{85694A2B-9F46-4801-B248-A6E0C31624D1}"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388942" y="795641"/>
          <a:ext cx="947663" cy="157661"/>
        </a:xfrm>
        <a:prstGeom prst="corner">
          <a:avLst>
            <a:gd name="adj1" fmla="val 1000"/>
            <a:gd name="adj2" fmla="val 1000"/>
          </a:avLst>
        </a:prstGeom>
        <a:solidFill>
          <a:schemeClr val="lt1">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6058" y="1330695"/>
          <a:ext cx="1970770" cy="315887"/>
        </a:xfrm>
        <a:prstGeom prst="round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rtlCol="0" anchor="ctr" anchorCtr="0">
          <a:noAutofit/>
        </a:bodyPr>
        <a:lstStyle/>
        <a:p>
          <a:pPr marL="0" lvl="0" indent="0" algn="ctr" defTabSz="577850" rtl="0">
            <a:lnSpc>
              <a:spcPct val="90000"/>
            </a:lnSpc>
            <a:spcBef>
              <a:spcPct val="0"/>
            </a:spcBef>
            <a:spcAft>
              <a:spcPct val="35000"/>
            </a:spcAft>
            <a:buNone/>
          </a:pPr>
          <a:r>
            <a:rPr lang="en-GB" sz="1300" b="1" kern="1200" noProof="0" dirty="0">
              <a:effectLst>
                <a:outerShdw blurRad="50800" dist="38100" dir="2700000" algn="tl" rotWithShape="0">
                  <a:schemeClr val="tx1">
                    <a:alpha val="50000"/>
                  </a:schemeClr>
                </a:outerShdw>
              </a:effectLst>
              <a:latin typeface="+mj-lt"/>
            </a:rPr>
            <a:t>Idea Development </a:t>
          </a:r>
        </a:p>
      </dsp:txBody>
      <dsp:txXfrm>
        <a:off x="21478" y="1346115"/>
        <a:ext cx="1939930" cy="285047"/>
      </dsp:txXfrm>
    </dsp:sp>
    <dsp:sp modelId="{810D7AA7-A541-4507-BE7F-36CCF210089F}">
      <dsp:nvSpPr>
        <dsp:cNvPr id="0" name=""/>
        <dsp:cNvSpPr/>
      </dsp:nvSpPr>
      <dsp:spPr>
        <a:xfrm>
          <a:off x="163719" y="501863"/>
          <a:ext cx="1600265" cy="472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rtlCol="0" anchor="t" anchorCtr="0">
          <a:noAutofit/>
        </a:bodyPr>
        <a:lstStyle/>
        <a:p>
          <a:pPr marL="0" lvl="0" indent="0" algn="l" defTabSz="533400" rtl="0">
            <a:lnSpc>
              <a:spcPts val="1500"/>
            </a:lnSpc>
            <a:spcBef>
              <a:spcPct val="0"/>
            </a:spcBef>
            <a:spcAft>
              <a:spcPts val="0"/>
            </a:spcAft>
            <a:buNone/>
          </a:pPr>
          <a:endParaRPr lang="en-GB" sz="1200" kern="1200" noProof="0" dirty="0"/>
        </a:p>
      </dsp:txBody>
      <dsp:txXfrm>
        <a:off x="163719" y="501863"/>
        <a:ext cx="1600265" cy="472196"/>
      </dsp:txXfrm>
    </dsp:sp>
    <dsp:sp modelId="{E41E7729-FD3F-426D-804C-45BD60BD762D}">
      <dsp:nvSpPr>
        <dsp:cNvPr id="0" name=""/>
        <dsp:cNvSpPr/>
      </dsp:nvSpPr>
      <dsp:spPr>
        <a:xfrm rot="5400000">
          <a:off x="1502996" y="795641"/>
          <a:ext cx="947663" cy="157661"/>
        </a:xfrm>
        <a:prstGeom prst="corner">
          <a:avLst>
            <a:gd name="adj1" fmla="val 1000"/>
            <a:gd name="adj2" fmla="val 1000"/>
          </a:avLst>
        </a:prstGeom>
        <a:solidFill>
          <a:schemeClr val="lt1">
            <a:hueOff val="0"/>
            <a:satOff val="0"/>
            <a:lumOff val="0"/>
            <a:alphaOff val="0"/>
          </a:schemeClr>
        </a:solidFill>
        <a:ln w="19050" cap="flat" cmpd="sng" algn="ctr">
          <a:solidFill>
            <a:schemeClr val="accent5">
              <a:hueOff val="2842879"/>
              <a:satOff val="-22142"/>
              <a:lumOff val="-719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897997" y="1330695"/>
          <a:ext cx="1970770" cy="315887"/>
        </a:xfrm>
        <a:prstGeom prst="roundRect">
          <a:avLst/>
        </a:prstGeom>
        <a:solidFill>
          <a:schemeClr val="accent5">
            <a:hueOff val="2842879"/>
            <a:satOff val="-22142"/>
            <a:lumOff val="-7190"/>
            <a:alphaOff val="0"/>
          </a:schemeClr>
        </a:solidFill>
        <a:ln w="19050" cap="flat" cmpd="sng" algn="ctr">
          <a:solidFill>
            <a:schemeClr val="accent5">
              <a:hueOff val="2842879"/>
              <a:satOff val="-22142"/>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rtlCol="0" anchor="ctr" anchorCtr="0">
          <a:noAutofit/>
        </a:bodyPr>
        <a:lstStyle/>
        <a:p>
          <a:pPr marL="0" lvl="0" indent="0" algn="ctr" defTabSz="577850" rtl="0">
            <a:lnSpc>
              <a:spcPct val="90000"/>
            </a:lnSpc>
            <a:spcBef>
              <a:spcPct val="0"/>
            </a:spcBef>
            <a:spcAft>
              <a:spcPct val="35000"/>
            </a:spcAft>
            <a:buNone/>
          </a:pPr>
          <a:r>
            <a:rPr lang="en-GB" sz="1300" b="1" kern="1200" noProof="0" dirty="0">
              <a:effectLst>
                <a:outerShdw blurRad="50800" dist="38100" dir="2700000" algn="tl" rotWithShape="0">
                  <a:schemeClr val="tx1">
                    <a:alpha val="50000"/>
                  </a:schemeClr>
                </a:outerShdw>
              </a:effectLst>
              <a:latin typeface="+mj-lt"/>
            </a:rPr>
            <a:t>Product Screening </a:t>
          </a:r>
        </a:p>
      </dsp:txBody>
      <dsp:txXfrm>
        <a:off x="1913417" y="1346115"/>
        <a:ext cx="1939930" cy="285047"/>
      </dsp:txXfrm>
    </dsp:sp>
    <dsp:sp modelId="{5E07F9E4-149C-4A89-848F-4ABDD305F0C5}">
      <dsp:nvSpPr>
        <dsp:cNvPr id="0" name=""/>
        <dsp:cNvSpPr/>
      </dsp:nvSpPr>
      <dsp:spPr>
        <a:xfrm>
          <a:off x="2055658" y="501863"/>
          <a:ext cx="1600265" cy="472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rtlCol="0" anchor="t" anchorCtr="0">
          <a:noAutofit/>
        </a:bodyPr>
        <a:lstStyle/>
        <a:p>
          <a:pPr marL="0" lvl="0" indent="0" algn="l" defTabSz="533400" rtl="0">
            <a:lnSpc>
              <a:spcPts val="1500"/>
            </a:lnSpc>
            <a:spcBef>
              <a:spcPct val="0"/>
            </a:spcBef>
            <a:spcAft>
              <a:spcPct val="35000"/>
            </a:spcAft>
            <a:buNone/>
          </a:pPr>
          <a:endParaRPr lang="en-GB" sz="1200" kern="1200" noProof="0" dirty="0"/>
        </a:p>
      </dsp:txBody>
      <dsp:txXfrm>
        <a:off x="2055658" y="501863"/>
        <a:ext cx="1600265" cy="472196"/>
      </dsp:txXfrm>
    </dsp:sp>
    <dsp:sp modelId="{473F2067-7126-4D56-A328-5A8CFD3D8D52}">
      <dsp:nvSpPr>
        <dsp:cNvPr id="0" name=""/>
        <dsp:cNvSpPr/>
      </dsp:nvSpPr>
      <dsp:spPr>
        <a:xfrm rot="5400000">
          <a:off x="3396115" y="795248"/>
          <a:ext cx="945304" cy="157661"/>
        </a:xfrm>
        <a:prstGeom prst="corner">
          <a:avLst>
            <a:gd name="adj1" fmla="val 1000"/>
            <a:gd name="adj2" fmla="val 1000"/>
          </a:avLst>
        </a:prstGeom>
        <a:solidFill>
          <a:schemeClr val="lt1">
            <a:hueOff val="0"/>
            <a:satOff val="0"/>
            <a:lumOff val="0"/>
            <a:alphaOff val="0"/>
          </a:schemeClr>
        </a:solidFill>
        <a:ln w="19050" cap="flat" cmpd="sng" algn="ctr">
          <a:solidFill>
            <a:schemeClr val="accent5">
              <a:hueOff val="5685757"/>
              <a:satOff val="-44284"/>
              <a:lumOff val="-14379"/>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789936" y="1330695"/>
          <a:ext cx="1970770" cy="315101"/>
        </a:xfrm>
        <a:prstGeom prst="roundRect">
          <a:avLst/>
        </a:prstGeom>
        <a:solidFill>
          <a:schemeClr val="accent5">
            <a:hueOff val="5685757"/>
            <a:satOff val="-44284"/>
            <a:lumOff val="-14379"/>
            <a:alphaOff val="0"/>
          </a:schemeClr>
        </a:solidFill>
        <a:ln w="19050" cap="flat" cmpd="sng" algn="ctr">
          <a:solidFill>
            <a:schemeClr val="accent5">
              <a:hueOff val="5685757"/>
              <a:satOff val="-44284"/>
              <a:lumOff val="-143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rtlCol="0" anchor="ctr" anchorCtr="0">
          <a:noAutofit/>
        </a:bodyPr>
        <a:lstStyle/>
        <a:p>
          <a:pPr marL="0" lvl="0" indent="0" algn="ctr" defTabSz="577850" rtl="0">
            <a:lnSpc>
              <a:spcPct val="90000"/>
            </a:lnSpc>
            <a:spcBef>
              <a:spcPct val="0"/>
            </a:spcBef>
            <a:spcAft>
              <a:spcPct val="35000"/>
            </a:spcAft>
            <a:buNone/>
          </a:pPr>
          <a:r>
            <a:rPr lang="en-GB" sz="1300" b="1" kern="1200" noProof="0" dirty="0">
              <a:effectLst>
                <a:outerShdw blurRad="50800" dist="38100" dir="2700000" algn="tl" rotWithShape="0">
                  <a:schemeClr val="tx1">
                    <a:alpha val="50000"/>
                  </a:schemeClr>
                </a:outerShdw>
              </a:effectLst>
              <a:latin typeface="+mj-lt"/>
            </a:rPr>
            <a:t>Preliminary Desing &amp; Testing</a:t>
          </a:r>
        </a:p>
      </dsp:txBody>
      <dsp:txXfrm>
        <a:off x="3805318" y="1346077"/>
        <a:ext cx="1940006" cy="284337"/>
      </dsp:txXfrm>
    </dsp:sp>
    <dsp:sp modelId="{FD7B29F2-0D66-4B4B-BC8A-82DA23575305}">
      <dsp:nvSpPr>
        <dsp:cNvPr id="0" name=""/>
        <dsp:cNvSpPr/>
      </dsp:nvSpPr>
      <dsp:spPr>
        <a:xfrm>
          <a:off x="3947598" y="502058"/>
          <a:ext cx="1600265" cy="471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rtlCol="0" anchor="t" anchorCtr="0">
          <a:noAutofit/>
        </a:bodyPr>
        <a:lstStyle/>
        <a:p>
          <a:pPr marL="0" lvl="0" indent="0" algn="l" defTabSz="533400" rtl="0">
            <a:lnSpc>
              <a:spcPts val="1500"/>
            </a:lnSpc>
            <a:spcBef>
              <a:spcPct val="0"/>
            </a:spcBef>
            <a:spcAft>
              <a:spcPct val="35000"/>
            </a:spcAft>
            <a:buNone/>
          </a:pPr>
          <a:endParaRPr lang="en-GB" sz="1200" kern="1200" noProof="0" dirty="0"/>
        </a:p>
      </dsp:txBody>
      <dsp:txXfrm>
        <a:off x="3947598" y="502058"/>
        <a:ext cx="1600265" cy="471021"/>
      </dsp:txXfrm>
    </dsp:sp>
    <dsp:sp modelId="{7BF6E820-C6E3-4E2C-BB23-ADF9AD641C6B}">
      <dsp:nvSpPr>
        <dsp:cNvPr id="0" name=""/>
        <dsp:cNvSpPr/>
      </dsp:nvSpPr>
      <dsp:spPr>
        <a:xfrm rot="5400000">
          <a:off x="5286875" y="795641"/>
          <a:ext cx="947663" cy="157661"/>
        </a:xfrm>
        <a:prstGeom prst="corner">
          <a:avLst>
            <a:gd name="adj1" fmla="val 1000"/>
            <a:gd name="adj2" fmla="val 1000"/>
          </a:avLst>
        </a:prstGeom>
        <a:solidFill>
          <a:schemeClr val="lt1">
            <a:hueOff val="0"/>
            <a:satOff val="0"/>
            <a:lumOff val="0"/>
            <a:alphaOff val="0"/>
          </a:schemeClr>
        </a:solidFill>
        <a:ln w="19050" cap="flat" cmpd="sng" algn="ctr">
          <a:solidFill>
            <a:schemeClr val="accent5">
              <a:hueOff val="8528635"/>
              <a:satOff val="-66426"/>
              <a:lumOff val="-21569"/>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046455-4EBB-40A8-838B-B584850A8B8E}">
      <dsp:nvSpPr>
        <dsp:cNvPr id="0" name=""/>
        <dsp:cNvSpPr/>
      </dsp:nvSpPr>
      <dsp:spPr>
        <a:xfrm>
          <a:off x="5681875" y="1330695"/>
          <a:ext cx="1970770" cy="315887"/>
        </a:xfrm>
        <a:prstGeom prst="roundRect">
          <a:avLst/>
        </a:prstGeom>
        <a:solidFill>
          <a:schemeClr val="accent5">
            <a:hueOff val="8528635"/>
            <a:satOff val="-66426"/>
            <a:lumOff val="-21569"/>
            <a:alphaOff val="0"/>
          </a:schemeClr>
        </a:solidFill>
        <a:ln w="19050" cap="flat" cmpd="sng" algn="ctr">
          <a:solidFill>
            <a:schemeClr val="accent5">
              <a:hueOff val="8528635"/>
              <a:satOff val="-66426"/>
              <a:lumOff val="-21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rtlCol="0" anchor="ctr" anchorCtr="0">
          <a:noAutofit/>
        </a:bodyPr>
        <a:lstStyle/>
        <a:p>
          <a:pPr marL="0" lvl="0" indent="0" algn="ctr" defTabSz="577850" rtl="0">
            <a:lnSpc>
              <a:spcPct val="90000"/>
            </a:lnSpc>
            <a:spcBef>
              <a:spcPct val="0"/>
            </a:spcBef>
            <a:spcAft>
              <a:spcPct val="35000"/>
            </a:spcAft>
            <a:buNone/>
          </a:pPr>
          <a:r>
            <a:rPr lang="en-GB" sz="1300" b="1" kern="1200" noProof="0" dirty="0">
              <a:effectLst>
                <a:outerShdw blurRad="50800" dist="38100" dir="2700000" algn="tl" rotWithShape="0">
                  <a:schemeClr val="tx1">
                    <a:alpha val="50000"/>
                  </a:schemeClr>
                </a:outerShdw>
              </a:effectLst>
              <a:latin typeface="+mj-lt"/>
            </a:rPr>
            <a:t>Final Desing </a:t>
          </a:r>
        </a:p>
      </dsp:txBody>
      <dsp:txXfrm>
        <a:off x="5697295" y="1346115"/>
        <a:ext cx="1939930" cy="285047"/>
      </dsp:txXfrm>
    </dsp:sp>
    <dsp:sp modelId="{1D84544C-5924-422B-9546-A86AE4927E4C}">
      <dsp:nvSpPr>
        <dsp:cNvPr id="0" name=""/>
        <dsp:cNvSpPr/>
      </dsp:nvSpPr>
      <dsp:spPr>
        <a:xfrm>
          <a:off x="5839537" y="501863"/>
          <a:ext cx="1600265" cy="472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rtlCol="0" anchor="t" anchorCtr="0">
          <a:noAutofit/>
        </a:bodyPr>
        <a:lstStyle/>
        <a:p>
          <a:pPr marL="0" lvl="0" indent="0" algn="l" defTabSz="533400" rtl="0">
            <a:lnSpc>
              <a:spcPts val="1500"/>
            </a:lnSpc>
            <a:spcBef>
              <a:spcPct val="0"/>
            </a:spcBef>
            <a:spcAft>
              <a:spcPts val="0"/>
            </a:spcAft>
            <a:buNone/>
          </a:pPr>
          <a:endParaRPr lang="en-GB" sz="1200" kern="1200" noProof="0" dirty="0">
            <a:latin typeface="+mn-lt"/>
            <a:ea typeface="+mn-ea"/>
            <a:cs typeface="+mn-cs"/>
          </a:endParaRPr>
        </a:p>
      </dsp:txBody>
      <dsp:txXfrm>
        <a:off x="5839537" y="501863"/>
        <a:ext cx="1600265" cy="4721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A353B-278B-45E4-9639-B7730921C296}">
      <dsp:nvSpPr>
        <dsp:cNvPr id="0" name=""/>
        <dsp:cNvSpPr/>
      </dsp:nvSpPr>
      <dsp:spPr>
        <a:xfrm>
          <a:off x="1042022" y="5240"/>
          <a:ext cx="1916152" cy="1916152"/>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GB" sz="1700" kern="1200" dirty="0"/>
            <a:t>Designing the product or service </a:t>
          </a:r>
        </a:p>
      </dsp:txBody>
      <dsp:txXfrm>
        <a:off x="1309593" y="231195"/>
        <a:ext cx="1104808" cy="1464241"/>
      </dsp:txXfrm>
    </dsp:sp>
    <dsp:sp modelId="{BA1635FB-1D00-4C9A-9BE1-6CCC74B2DA3E}">
      <dsp:nvSpPr>
        <dsp:cNvPr id="0" name=""/>
        <dsp:cNvSpPr/>
      </dsp:nvSpPr>
      <dsp:spPr>
        <a:xfrm>
          <a:off x="2409390" y="10471"/>
          <a:ext cx="1916152" cy="1916152"/>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GB" sz="1700" b="1" kern="1200" dirty="0"/>
            <a:t>Designing the process</a:t>
          </a:r>
        </a:p>
      </dsp:txBody>
      <dsp:txXfrm>
        <a:off x="2953163" y="236427"/>
        <a:ext cx="1104808" cy="14642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A4D8AD-60CB-4707-B7C7-C997F1F54E1F}">
      <dsp:nvSpPr>
        <dsp:cNvPr id="0" name=""/>
        <dsp:cNvSpPr/>
      </dsp:nvSpPr>
      <dsp:spPr>
        <a:xfrm rot="5400000">
          <a:off x="-149316" y="150346"/>
          <a:ext cx="995445" cy="696812"/>
        </a:xfrm>
        <a:prstGeom prst="chevron">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Step 1</a:t>
          </a:r>
        </a:p>
      </dsp:txBody>
      <dsp:txXfrm rot="-5400000">
        <a:off x="1" y="349435"/>
        <a:ext cx="696812" cy="298633"/>
      </dsp:txXfrm>
    </dsp:sp>
    <dsp:sp modelId="{1901A450-E4AD-4D32-B2ED-A48183C95347}">
      <dsp:nvSpPr>
        <dsp:cNvPr id="0" name=""/>
        <dsp:cNvSpPr/>
      </dsp:nvSpPr>
      <dsp:spPr>
        <a:xfrm rot="5400000">
          <a:off x="2773364" y="-2075522"/>
          <a:ext cx="647039" cy="4800143"/>
        </a:xfrm>
        <a:prstGeom prst="round2SameRect">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GB" sz="2100" kern="1200" dirty="0"/>
            <a:t>Identify Dominant Location Factors</a:t>
          </a:r>
        </a:p>
      </dsp:txBody>
      <dsp:txXfrm rot="-5400000">
        <a:off x="696812" y="32616"/>
        <a:ext cx="4768557" cy="583867"/>
      </dsp:txXfrm>
    </dsp:sp>
    <dsp:sp modelId="{6C908F85-15A5-45A5-9953-7A18BFB21C2C}">
      <dsp:nvSpPr>
        <dsp:cNvPr id="0" name=""/>
        <dsp:cNvSpPr/>
      </dsp:nvSpPr>
      <dsp:spPr>
        <a:xfrm rot="5400000">
          <a:off x="-149316" y="938634"/>
          <a:ext cx="995445" cy="696812"/>
        </a:xfrm>
        <a:prstGeom prst="chevron">
          <a:avLst/>
        </a:prstGeom>
        <a:solidFill>
          <a:schemeClr val="accent4">
            <a:hueOff val="-4564026"/>
            <a:satOff val="32258"/>
            <a:lumOff val="-15196"/>
            <a:alphaOff val="0"/>
          </a:schemeClr>
        </a:solidFill>
        <a:ln w="19050" cap="flat" cmpd="sng" algn="ctr">
          <a:solidFill>
            <a:schemeClr val="accent4">
              <a:hueOff val="-4564026"/>
              <a:satOff val="32258"/>
              <a:lumOff val="-15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Step 2</a:t>
          </a:r>
        </a:p>
      </dsp:txBody>
      <dsp:txXfrm rot="-5400000">
        <a:off x="1" y="1137723"/>
        <a:ext cx="696812" cy="298633"/>
      </dsp:txXfrm>
    </dsp:sp>
    <dsp:sp modelId="{F6C91D84-DF81-4588-A00B-069F4481B3CF}">
      <dsp:nvSpPr>
        <dsp:cNvPr id="0" name=""/>
        <dsp:cNvSpPr/>
      </dsp:nvSpPr>
      <dsp:spPr>
        <a:xfrm rot="5400000">
          <a:off x="2773364" y="-1287233"/>
          <a:ext cx="647039" cy="4800143"/>
        </a:xfrm>
        <a:prstGeom prst="round2SameRect">
          <a:avLst/>
        </a:prstGeom>
        <a:solidFill>
          <a:schemeClr val="lt1">
            <a:alpha val="90000"/>
            <a:hueOff val="0"/>
            <a:satOff val="0"/>
            <a:lumOff val="0"/>
            <a:alphaOff val="0"/>
          </a:schemeClr>
        </a:solidFill>
        <a:ln w="19050" cap="flat" cmpd="sng" algn="ctr">
          <a:solidFill>
            <a:schemeClr val="accent4">
              <a:hueOff val="-4564026"/>
              <a:satOff val="32258"/>
              <a:lumOff val="-15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GB" sz="2100" kern="1200" dirty="0"/>
            <a:t>Develop Location Alternatives</a:t>
          </a:r>
        </a:p>
      </dsp:txBody>
      <dsp:txXfrm rot="-5400000">
        <a:off x="696812" y="820905"/>
        <a:ext cx="4768557" cy="583867"/>
      </dsp:txXfrm>
    </dsp:sp>
    <dsp:sp modelId="{8C6DF99F-C41A-4A98-B8E1-8CAE0877D088}">
      <dsp:nvSpPr>
        <dsp:cNvPr id="0" name=""/>
        <dsp:cNvSpPr/>
      </dsp:nvSpPr>
      <dsp:spPr>
        <a:xfrm rot="5400000">
          <a:off x="-149316" y="1726923"/>
          <a:ext cx="995445" cy="696812"/>
        </a:xfrm>
        <a:prstGeom prst="chevron">
          <a:avLst/>
        </a:prstGeom>
        <a:solidFill>
          <a:schemeClr val="accent4">
            <a:hueOff val="-9128051"/>
            <a:satOff val="64515"/>
            <a:lumOff val="-30392"/>
            <a:alphaOff val="0"/>
          </a:schemeClr>
        </a:solidFill>
        <a:ln w="19050" cap="flat" cmpd="sng" algn="ctr">
          <a:solidFill>
            <a:schemeClr val="accent4">
              <a:hueOff val="-9128051"/>
              <a:satOff val="64515"/>
              <a:lumOff val="-3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Step 3</a:t>
          </a:r>
        </a:p>
      </dsp:txBody>
      <dsp:txXfrm rot="-5400000">
        <a:off x="1" y="1926012"/>
        <a:ext cx="696812" cy="298633"/>
      </dsp:txXfrm>
    </dsp:sp>
    <dsp:sp modelId="{8E8320E0-A4DB-4709-8922-1AF52B94CEC2}">
      <dsp:nvSpPr>
        <dsp:cNvPr id="0" name=""/>
        <dsp:cNvSpPr/>
      </dsp:nvSpPr>
      <dsp:spPr>
        <a:xfrm rot="5400000">
          <a:off x="2773364" y="-498945"/>
          <a:ext cx="647039" cy="4800143"/>
        </a:xfrm>
        <a:prstGeom prst="round2SameRect">
          <a:avLst/>
        </a:prstGeom>
        <a:solidFill>
          <a:schemeClr val="lt1">
            <a:alpha val="90000"/>
            <a:hueOff val="0"/>
            <a:satOff val="0"/>
            <a:lumOff val="0"/>
            <a:alphaOff val="0"/>
          </a:schemeClr>
        </a:solidFill>
        <a:ln w="19050" cap="flat" cmpd="sng" algn="ctr">
          <a:solidFill>
            <a:schemeClr val="accent4">
              <a:hueOff val="-9128051"/>
              <a:satOff val="64515"/>
              <a:lumOff val="-303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GB" sz="2100" kern="1200" dirty="0"/>
            <a:t>Evaluate Location Alternatives</a:t>
          </a:r>
        </a:p>
      </dsp:txBody>
      <dsp:txXfrm rot="-5400000">
        <a:off x="696812" y="1609193"/>
        <a:ext cx="4768557" cy="5838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5359B4-4125-4F9F-9EA1-2AFA428DF89D}">
      <dsp:nvSpPr>
        <dsp:cNvPr id="0" name=""/>
        <dsp:cNvSpPr/>
      </dsp:nvSpPr>
      <dsp:spPr>
        <a:xfrm>
          <a:off x="195" y="0"/>
          <a:ext cx="4589859" cy="257175"/>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GB" sz="1500" kern="1200" dirty="0"/>
            <a:t>Waste</a:t>
          </a:r>
        </a:p>
      </dsp:txBody>
      <dsp:txXfrm>
        <a:off x="128783" y="0"/>
        <a:ext cx="4332684" cy="257175"/>
      </dsp:txXfrm>
    </dsp:sp>
    <dsp:sp modelId="{B7ADE294-CF07-459C-9487-07BD9A0B5D1F}">
      <dsp:nvSpPr>
        <dsp:cNvPr id="0" name=""/>
        <dsp:cNvSpPr/>
      </dsp:nvSpPr>
      <dsp:spPr>
        <a:xfrm>
          <a:off x="4131069" y="0"/>
          <a:ext cx="1619990" cy="257175"/>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GB" sz="1500" kern="1200" dirty="0"/>
            <a:t>NVA</a:t>
          </a:r>
        </a:p>
      </dsp:txBody>
      <dsp:txXfrm>
        <a:off x="4259657" y="0"/>
        <a:ext cx="1362815" cy="257175"/>
      </dsp:txXfrm>
    </dsp:sp>
    <dsp:sp modelId="{5710E364-C8C1-426E-89BD-9EC014D043D4}">
      <dsp:nvSpPr>
        <dsp:cNvPr id="0" name=""/>
        <dsp:cNvSpPr/>
      </dsp:nvSpPr>
      <dsp:spPr>
        <a:xfrm>
          <a:off x="5292269" y="0"/>
          <a:ext cx="803730" cy="257175"/>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GB" sz="1500" kern="1200" dirty="0"/>
            <a:t>VA</a:t>
          </a:r>
        </a:p>
      </dsp:txBody>
      <dsp:txXfrm>
        <a:off x="5420857" y="0"/>
        <a:ext cx="546555" cy="2571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5359B4-4125-4F9F-9EA1-2AFA428DF89D}">
      <dsp:nvSpPr>
        <dsp:cNvPr id="0" name=""/>
        <dsp:cNvSpPr/>
      </dsp:nvSpPr>
      <dsp:spPr>
        <a:xfrm>
          <a:off x="188" y="0"/>
          <a:ext cx="4429313" cy="257175"/>
        </a:xfrm>
        <a:prstGeom prst="chevron">
          <a:avLst/>
        </a:prstGeom>
        <a:solidFill>
          <a:schemeClr val="tx2">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bg2">
                  <a:lumMod val="25000"/>
                </a:schemeClr>
              </a:solidFill>
            </a:rPr>
            <a:t>Waste</a:t>
          </a:r>
        </a:p>
      </dsp:txBody>
      <dsp:txXfrm>
        <a:off x="128776" y="0"/>
        <a:ext cx="4172138" cy="257175"/>
      </dsp:txXfrm>
    </dsp:sp>
    <dsp:sp modelId="{B7ADE294-CF07-459C-9487-07BD9A0B5D1F}">
      <dsp:nvSpPr>
        <dsp:cNvPr id="0" name=""/>
        <dsp:cNvSpPr/>
      </dsp:nvSpPr>
      <dsp:spPr>
        <a:xfrm>
          <a:off x="3986571" y="0"/>
          <a:ext cx="1563326" cy="257175"/>
        </a:xfrm>
        <a:prstGeom prst="chevron">
          <a:avLst/>
        </a:prstGeom>
        <a:solidFill>
          <a:schemeClr val="tx2">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bg2">
                  <a:lumMod val="25000"/>
                </a:schemeClr>
              </a:solidFill>
            </a:rPr>
            <a:t>NVA</a:t>
          </a:r>
        </a:p>
      </dsp:txBody>
      <dsp:txXfrm>
        <a:off x="4115159" y="0"/>
        <a:ext cx="1306151" cy="257175"/>
      </dsp:txXfrm>
    </dsp:sp>
    <dsp:sp modelId="{5710E364-C8C1-426E-89BD-9EC014D043D4}">
      <dsp:nvSpPr>
        <dsp:cNvPr id="0" name=""/>
        <dsp:cNvSpPr/>
      </dsp:nvSpPr>
      <dsp:spPr>
        <a:xfrm>
          <a:off x="5107154" y="0"/>
          <a:ext cx="775617" cy="257175"/>
        </a:xfrm>
        <a:prstGeom prst="chevron">
          <a:avLst/>
        </a:prstGeom>
        <a:solidFill>
          <a:schemeClr val="tx2">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bg2">
                  <a:lumMod val="25000"/>
                </a:schemeClr>
              </a:solidFill>
            </a:rPr>
            <a:t>VA</a:t>
          </a:r>
        </a:p>
      </dsp:txBody>
      <dsp:txXfrm>
        <a:off x="5235742" y="0"/>
        <a:ext cx="518442" cy="2571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6D0B4-59F3-4EFC-A6FC-28C7E1D7D805}">
      <dsp:nvSpPr>
        <dsp:cNvPr id="0" name=""/>
        <dsp:cNvSpPr/>
      </dsp:nvSpPr>
      <dsp:spPr>
        <a:xfrm>
          <a:off x="2540107" y="-25280"/>
          <a:ext cx="3956280" cy="3956280"/>
        </a:xfrm>
        <a:prstGeom prst="circularArrow">
          <a:avLst>
            <a:gd name="adj1" fmla="val 5544"/>
            <a:gd name="adj2" fmla="val 330680"/>
            <a:gd name="adj3" fmla="val 13753038"/>
            <a:gd name="adj4" fmla="val 17399909"/>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6A166F-E6C3-4915-A048-857B392EEE7D}">
      <dsp:nvSpPr>
        <dsp:cNvPr id="0" name=""/>
        <dsp:cNvSpPr/>
      </dsp:nvSpPr>
      <dsp:spPr>
        <a:xfrm>
          <a:off x="3582829" y="695"/>
          <a:ext cx="1870837" cy="935418"/>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kern="1200" dirty="0"/>
            <a:t>1.Specify Value</a:t>
          </a:r>
        </a:p>
      </dsp:txBody>
      <dsp:txXfrm>
        <a:off x="3628492" y="46358"/>
        <a:ext cx="1779511" cy="844092"/>
      </dsp:txXfrm>
    </dsp:sp>
    <dsp:sp modelId="{E723606C-E967-4485-A713-2768E5FCBC01}">
      <dsp:nvSpPr>
        <dsp:cNvPr id="0" name=""/>
        <dsp:cNvSpPr/>
      </dsp:nvSpPr>
      <dsp:spPr>
        <a:xfrm>
          <a:off x="5187369" y="1166462"/>
          <a:ext cx="1870837" cy="935418"/>
        </a:xfrm>
        <a:prstGeom prst="roundRect">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kern="1200" dirty="0">
              <a:solidFill>
                <a:schemeClr val="bg1"/>
              </a:solidFill>
            </a:rPr>
            <a:t>2.Identify Value Stream</a:t>
          </a:r>
        </a:p>
      </dsp:txBody>
      <dsp:txXfrm>
        <a:off x="5233032" y="1212125"/>
        <a:ext cx="1779511" cy="844092"/>
      </dsp:txXfrm>
    </dsp:sp>
    <dsp:sp modelId="{AAE688D6-1EDB-446D-B8A2-A70AB5D278F4}">
      <dsp:nvSpPr>
        <dsp:cNvPr id="0" name=""/>
        <dsp:cNvSpPr/>
      </dsp:nvSpPr>
      <dsp:spPr>
        <a:xfrm>
          <a:off x="5060161" y="2601888"/>
          <a:ext cx="1870837" cy="935418"/>
        </a:xfrm>
        <a:prstGeom prst="roundRect">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kern="1200" dirty="0"/>
            <a:t>3.Flow</a:t>
          </a:r>
        </a:p>
      </dsp:txBody>
      <dsp:txXfrm>
        <a:off x="5105824" y="2647551"/>
        <a:ext cx="1779511" cy="844092"/>
      </dsp:txXfrm>
    </dsp:sp>
    <dsp:sp modelId="{541A6493-25F5-40EB-9B4E-E4AA433B8E71}">
      <dsp:nvSpPr>
        <dsp:cNvPr id="0" name=""/>
        <dsp:cNvSpPr/>
      </dsp:nvSpPr>
      <dsp:spPr>
        <a:xfrm>
          <a:off x="2576038" y="2601896"/>
          <a:ext cx="1870837" cy="935418"/>
        </a:xfrm>
        <a:prstGeom prst="roundRect">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kern="1200" dirty="0"/>
            <a:t>4.Pull</a:t>
          </a:r>
        </a:p>
      </dsp:txBody>
      <dsp:txXfrm>
        <a:off x="2621701" y="2647559"/>
        <a:ext cx="1779511" cy="844092"/>
      </dsp:txXfrm>
    </dsp:sp>
    <dsp:sp modelId="{85694A2B-9F46-4801-B248-A6E0C31624D1}">
      <dsp:nvSpPr>
        <dsp:cNvPr id="0" name=""/>
        <dsp:cNvSpPr/>
      </dsp:nvSpPr>
      <dsp:spPr>
        <a:xfrm>
          <a:off x="1978289" y="1166462"/>
          <a:ext cx="1870837" cy="935418"/>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kern="1200" dirty="0"/>
            <a:t>5.Perfection</a:t>
          </a:r>
        </a:p>
      </dsp:txBody>
      <dsp:txXfrm>
        <a:off x="2023952" y="1212125"/>
        <a:ext cx="1779511" cy="844092"/>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2D994F-A5A5-1C07-3412-BFB0D85A00C0}"/>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A336BE75-DB68-14FA-9FBA-947B9750D3D6}"/>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019840F5-F48F-47F5-AF3E-B0E8F7B76395}" type="datetimeFigureOut">
              <a:rPr lang="en-GB" smtClean="0"/>
              <a:t>05/10/2024</a:t>
            </a:fld>
            <a:endParaRPr lang="en-GB"/>
          </a:p>
        </p:txBody>
      </p:sp>
      <p:sp>
        <p:nvSpPr>
          <p:cNvPr id="4" name="Footer Placeholder 3">
            <a:extLst>
              <a:ext uri="{FF2B5EF4-FFF2-40B4-BE49-F238E27FC236}">
                <a16:creationId xmlns:a16="http://schemas.microsoft.com/office/drawing/2014/main" id="{EDE688AC-0C74-D893-205B-F9A342644752}"/>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BD37880-7D10-FE7C-4E23-8EB6625DB939}"/>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DCEFE850-ED92-4926-B2F6-5EE43FC82A78}" type="slidenum">
              <a:rPr lang="en-GB" smtClean="0"/>
              <a:t>‹#›</a:t>
            </a:fld>
            <a:endParaRPr lang="en-GB"/>
          </a:p>
        </p:txBody>
      </p:sp>
    </p:spTree>
    <p:extLst>
      <p:ext uri="{BB962C8B-B14F-4D97-AF65-F5344CB8AC3E}">
        <p14:creationId xmlns:p14="http://schemas.microsoft.com/office/powerpoint/2010/main" val="25905892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C794312-D713-4C69-B0E1-BB5ACF40B85C}" type="datetimeFigureOut">
              <a:rPr lang="en-GB" smtClean="0"/>
              <a:t>05/10/2024</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BBFF6C0E-D0F7-4407-B85D-CBF431A19A89}" type="slidenum">
              <a:rPr lang="en-GB" smtClean="0"/>
              <a:t>‹#›</a:t>
            </a:fld>
            <a:endParaRPr lang="en-GB"/>
          </a:p>
        </p:txBody>
      </p:sp>
    </p:spTree>
    <p:extLst>
      <p:ext uri="{BB962C8B-B14F-4D97-AF65-F5344CB8AC3E}">
        <p14:creationId xmlns:p14="http://schemas.microsoft.com/office/powerpoint/2010/main" val="23323585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g.co.uk/"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morphyrichards.co.uk/" TargetMode="External"/><Relationship Id="rId4" Type="http://schemas.openxmlformats.org/officeDocument/2006/relationships/hyperlink" Target="https://www.raleigh.co.uk/gb/en/"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mg.co.uk/"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morphyrichards.co.uk/" TargetMode="External"/><Relationship Id="rId4" Type="http://schemas.openxmlformats.org/officeDocument/2006/relationships/hyperlink" Target="https://www.raleigh.co.uk/gb/en/"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g.co.uk/"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morphyrichards.co.uk/" TargetMode="External"/><Relationship Id="rId4" Type="http://schemas.openxmlformats.org/officeDocument/2006/relationships/hyperlink" Target="https://www.raleigh.co.uk/gb/en/"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mg.co.uk/"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morphyrichards.co.uk/" TargetMode="External"/><Relationship Id="rId4" Type="http://schemas.openxmlformats.org/officeDocument/2006/relationships/hyperlink" Target="https://www.raleigh.co.uk/gb/e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g.co.uk/"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morphyrichards.co.uk/" TargetMode="External"/><Relationship Id="rId4" Type="http://schemas.openxmlformats.org/officeDocument/2006/relationships/hyperlink" Target="https://www.raleigh.co.uk/gb/en/"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BFF6C0E-D0F7-4407-B85D-CBF431A19A89}" type="slidenum">
              <a:rPr lang="en-GB" smtClean="0"/>
              <a:t>1</a:t>
            </a:fld>
            <a:endParaRPr lang="en-GB"/>
          </a:p>
        </p:txBody>
      </p:sp>
    </p:spTree>
    <p:extLst>
      <p:ext uri="{BB962C8B-B14F-4D97-AF65-F5344CB8AC3E}">
        <p14:creationId xmlns:p14="http://schemas.microsoft.com/office/powerpoint/2010/main" val="120911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process types imply different volume-variety characteristics for the process </a:t>
            </a:r>
          </a:p>
        </p:txBody>
      </p:sp>
      <p:sp>
        <p:nvSpPr>
          <p:cNvPr id="4" name="Slide Number Placeholder 3"/>
          <p:cNvSpPr>
            <a:spLocks noGrp="1"/>
          </p:cNvSpPr>
          <p:nvPr>
            <p:ph type="sldNum" sz="quarter" idx="5"/>
          </p:nvPr>
        </p:nvSpPr>
        <p:spPr/>
        <p:txBody>
          <a:bodyPr/>
          <a:lstStyle/>
          <a:p>
            <a:fld id="{BBFF6C0E-D0F7-4407-B85D-CBF431A19A89}" type="slidenum">
              <a:rPr lang="en-GB" smtClean="0"/>
              <a:t>10</a:t>
            </a:fld>
            <a:endParaRPr lang="en-GB"/>
          </a:p>
        </p:txBody>
      </p:sp>
    </p:spTree>
    <p:extLst>
      <p:ext uri="{BB962C8B-B14F-4D97-AF65-F5344CB8AC3E}">
        <p14:creationId xmlns:p14="http://schemas.microsoft.com/office/powerpoint/2010/main" val="3992817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process types imply different volume-variety characteristics for the process </a:t>
            </a:r>
          </a:p>
        </p:txBody>
      </p:sp>
      <p:sp>
        <p:nvSpPr>
          <p:cNvPr id="4" name="Slide Number Placeholder 3"/>
          <p:cNvSpPr>
            <a:spLocks noGrp="1"/>
          </p:cNvSpPr>
          <p:nvPr>
            <p:ph type="sldNum" sz="quarter" idx="5"/>
          </p:nvPr>
        </p:nvSpPr>
        <p:spPr/>
        <p:txBody>
          <a:bodyPr/>
          <a:lstStyle/>
          <a:p>
            <a:fld id="{BBFF6C0E-D0F7-4407-B85D-CBF431A19A89}" type="slidenum">
              <a:rPr lang="en-GB" smtClean="0"/>
              <a:t>11</a:t>
            </a:fld>
            <a:endParaRPr lang="en-GB"/>
          </a:p>
        </p:txBody>
      </p:sp>
    </p:spTree>
    <p:extLst>
      <p:ext uri="{BB962C8B-B14F-4D97-AF65-F5344CB8AC3E}">
        <p14:creationId xmlns:p14="http://schemas.microsoft.com/office/powerpoint/2010/main" val="4268193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Supply chain disruptions</a:t>
            </a:r>
          </a:p>
          <a:p>
            <a:r>
              <a:rPr lang="en-GB" dirty="0"/>
              <a:t>MG cars now built in China - </a:t>
            </a:r>
            <a:r>
              <a:rPr lang="en-GB" dirty="0">
                <a:hlinkClick r:id="rId3"/>
              </a:rPr>
              <a:t>Welcome to MG | MG MOTOR UK</a:t>
            </a:r>
            <a:endParaRPr lang="en-GB" dirty="0"/>
          </a:p>
          <a:p>
            <a:r>
              <a:rPr lang="en-GB" dirty="0"/>
              <a:t>Raleigh cycles - </a:t>
            </a:r>
            <a:r>
              <a:rPr lang="en-GB" dirty="0">
                <a:hlinkClick r:id="rId4"/>
              </a:rPr>
              <a:t>Raleigh Bikes | Buy Raleigh Bikes Online | Raleigh UK</a:t>
            </a:r>
            <a:endParaRPr lang="en-GB" dirty="0"/>
          </a:p>
          <a:p>
            <a:r>
              <a:rPr lang="en-GB" dirty="0" err="1"/>
              <a:t>Morphy</a:t>
            </a:r>
            <a:r>
              <a:rPr lang="en-GB" dirty="0"/>
              <a:t> Richards - </a:t>
            </a:r>
            <a:r>
              <a:rPr lang="en-GB" dirty="0" err="1">
                <a:hlinkClick r:id="rId5"/>
              </a:rPr>
              <a:t>Morphy</a:t>
            </a:r>
            <a:r>
              <a:rPr lang="en-GB" dirty="0">
                <a:hlinkClick r:id="rId5"/>
              </a:rPr>
              <a:t> Richards – </a:t>
            </a:r>
            <a:r>
              <a:rPr lang="en-GB" dirty="0" err="1">
                <a:hlinkClick r:id="rId5"/>
              </a:rPr>
              <a:t>Morphy</a:t>
            </a:r>
            <a:r>
              <a:rPr lang="en-GB" dirty="0">
                <a:hlinkClick r:id="rId5"/>
              </a:rPr>
              <a:t> Richards-UK</a:t>
            </a:r>
            <a:r>
              <a:rPr lang="en-GB" dirty="0"/>
              <a:t>  being produces in the far east </a:t>
            </a:r>
          </a:p>
          <a:p>
            <a:endParaRPr lang="en-GB" dirty="0"/>
          </a:p>
          <a:p>
            <a:r>
              <a:rPr lang="en-GB" dirty="0"/>
              <a:t>Returning to UK </a:t>
            </a:r>
          </a:p>
          <a:p>
            <a:r>
              <a:rPr lang="en-GB" dirty="0" err="1"/>
              <a:t>Bohoo</a:t>
            </a:r>
            <a:r>
              <a:rPr lang="en-GB" dirty="0"/>
              <a:t>, Ted Baker </a:t>
            </a:r>
          </a:p>
          <a:p>
            <a:endParaRPr lang="en-GB" dirty="0"/>
          </a:p>
          <a:p>
            <a:r>
              <a:rPr lang="en-GB" dirty="0"/>
              <a:t>Benefits of returning local production </a:t>
            </a:r>
          </a:p>
          <a:p>
            <a:pPr marL="285750" indent="-285750">
              <a:buFontTx/>
              <a:buChar char="-"/>
            </a:pPr>
            <a:r>
              <a:rPr lang="en-GB" dirty="0"/>
              <a:t>Reducing products carbon footprint </a:t>
            </a:r>
          </a:p>
          <a:p>
            <a:pPr marL="285750" indent="-285750">
              <a:buFontTx/>
              <a:buChar char="-"/>
            </a:pPr>
            <a:r>
              <a:rPr lang="en-GB" dirty="0"/>
              <a:t>Reducing lead times and delivery cost </a:t>
            </a:r>
          </a:p>
          <a:p>
            <a:pPr marL="285750" indent="-285750">
              <a:buFontTx/>
              <a:buChar char="-"/>
            </a:pPr>
            <a:r>
              <a:rPr lang="en-GB" dirty="0"/>
              <a:t>Ensuring quality by continued monitoring rather than relying on samples </a:t>
            </a:r>
          </a:p>
          <a:p>
            <a:pPr marL="285750" indent="-285750">
              <a:buFontTx/>
              <a:buChar char="-"/>
            </a:pPr>
            <a:endParaRPr lang="en-GB" dirty="0"/>
          </a:p>
          <a:p>
            <a:endParaRPr lang="en-GB" dirty="0"/>
          </a:p>
          <a:p>
            <a:pPr marL="0" indent="0">
              <a:buNone/>
            </a:pPr>
            <a:r>
              <a:rPr lang="en-GB" dirty="0"/>
              <a:t>Evaluate location Alternatives – Using factor rating or other models such distance models</a:t>
            </a:r>
          </a:p>
          <a:p>
            <a:pPr marL="0" indent="0">
              <a:buNone/>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BBFF6C0E-D0F7-4407-B85D-CBF431A19A89}" type="slidenum">
              <a:rPr lang="en-GB" smtClean="0"/>
              <a:t>12</a:t>
            </a:fld>
            <a:endParaRPr lang="en-GB"/>
          </a:p>
        </p:txBody>
      </p:sp>
    </p:spTree>
    <p:extLst>
      <p:ext uri="{BB962C8B-B14F-4D97-AF65-F5344CB8AC3E}">
        <p14:creationId xmlns:p14="http://schemas.microsoft.com/office/powerpoint/2010/main" val="4287591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Supply chain disruptions</a:t>
            </a:r>
          </a:p>
          <a:p>
            <a:r>
              <a:rPr lang="en-GB" dirty="0"/>
              <a:t>MG cars now built in China - </a:t>
            </a:r>
            <a:r>
              <a:rPr lang="en-GB" dirty="0">
                <a:hlinkClick r:id="rId3"/>
              </a:rPr>
              <a:t>Welcome to MG | MG MOTOR UK</a:t>
            </a:r>
            <a:endParaRPr lang="en-GB" dirty="0"/>
          </a:p>
          <a:p>
            <a:r>
              <a:rPr lang="en-GB" dirty="0"/>
              <a:t>Raleigh cycles - </a:t>
            </a:r>
            <a:r>
              <a:rPr lang="en-GB" dirty="0">
                <a:hlinkClick r:id="rId4"/>
              </a:rPr>
              <a:t>Raleigh Bikes | Buy Raleigh Bikes Online | Raleigh UK</a:t>
            </a:r>
            <a:endParaRPr lang="en-GB" dirty="0"/>
          </a:p>
          <a:p>
            <a:r>
              <a:rPr lang="en-GB" dirty="0" err="1"/>
              <a:t>Morphy</a:t>
            </a:r>
            <a:r>
              <a:rPr lang="en-GB" dirty="0"/>
              <a:t> Richards - </a:t>
            </a:r>
            <a:r>
              <a:rPr lang="en-GB" dirty="0" err="1">
                <a:hlinkClick r:id="rId5"/>
              </a:rPr>
              <a:t>Morphy</a:t>
            </a:r>
            <a:r>
              <a:rPr lang="en-GB" dirty="0">
                <a:hlinkClick r:id="rId5"/>
              </a:rPr>
              <a:t> Richards – </a:t>
            </a:r>
            <a:r>
              <a:rPr lang="en-GB" dirty="0" err="1">
                <a:hlinkClick r:id="rId5"/>
              </a:rPr>
              <a:t>Morphy</a:t>
            </a:r>
            <a:r>
              <a:rPr lang="en-GB" dirty="0">
                <a:hlinkClick r:id="rId5"/>
              </a:rPr>
              <a:t> Richards-UK</a:t>
            </a:r>
            <a:r>
              <a:rPr lang="en-GB" dirty="0"/>
              <a:t>  being produces in the far east </a:t>
            </a:r>
          </a:p>
          <a:p>
            <a:endParaRPr lang="en-GB" dirty="0"/>
          </a:p>
          <a:p>
            <a:r>
              <a:rPr lang="en-GB" dirty="0"/>
              <a:t>Returning to UK </a:t>
            </a:r>
          </a:p>
          <a:p>
            <a:r>
              <a:rPr lang="en-GB" dirty="0" err="1"/>
              <a:t>Bohoo</a:t>
            </a:r>
            <a:r>
              <a:rPr lang="en-GB" dirty="0"/>
              <a:t>, Ted Baker </a:t>
            </a:r>
          </a:p>
          <a:p>
            <a:endParaRPr lang="en-GB" dirty="0"/>
          </a:p>
          <a:p>
            <a:r>
              <a:rPr lang="en-GB" dirty="0"/>
              <a:t>Benefits of returning local production </a:t>
            </a:r>
          </a:p>
          <a:p>
            <a:pPr marL="285750" indent="-285750">
              <a:buFontTx/>
              <a:buChar char="-"/>
            </a:pPr>
            <a:r>
              <a:rPr lang="en-GB" dirty="0"/>
              <a:t>Reducing products carbon footprint </a:t>
            </a:r>
          </a:p>
          <a:p>
            <a:pPr marL="285750" indent="-285750">
              <a:buFontTx/>
              <a:buChar char="-"/>
            </a:pPr>
            <a:r>
              <a:rPr lang="en-GB" dirty="0"/>
              <a:t>Reducing lead times and delivery cost </a:t>
            </a:r>
          </a:p>
          <a:p>
            <a:pPr marL="285750" indent="-285750">
              <a:buFontTx/>
              <a:buChar char="-"/>
            </a:pPr>
            <a:r>
              <a:rPr lang="en-GB" dirty="0"/>
              <a:t>Ensuring quality by continued monitoring rather than relying on samples </a:t>
            </a:r>
          </a:p>
          <a:p>
            <a:pPr marL="285750" indent="-285750">
              <a:buFontTx/>
              <a:buChar char="-"/>
            </a:pPr>
            <a:endParaRPr lang="en-GB" dirty="0"/>
          </a:p>
          <a:p>
            <a:endParaRPr lang="en-GB" dirty="0"/>
          </a:p>
          <a:p>
            <a:pPr marL="0" indent="0">
              <a:buNone/>
            </a:pPr>
            <a:r>
              <a:rPr lang="en-GB" dirty="0"/>
              <a:t>Evaluate location Alternatives – Using factor rating or other models such distance models</a:t>
            </a:r>
          </a:p>
          <a:p>
            <a:pPr marL="0" indent="0">
              <a:buNone/>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BBFF6C0E-D0F7-4407-B85D-CBF431A19A89}" type="slidenum">
              <a:rPr lang="en-GB" smtClean="0"/>
              <a:t>13</a:t>
            </a:fld>
            <a:endParaRPr lang="en-GB"/>
          </a:p>
        </p:txBody>
      </p:sp>
    </p:spTree>
    <p:extLst>
      <p:ext uri="{BB962C8B-B14F-4D97-AF65-F5344CB8AC3E}">
        <p14:creationId xmlns:p14="http://schemas.microsoft.com/office/powerpoint/2010/main" val="2062642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Supply chain disruptions</a:t>
            </a:r>
          </a:p>
          <a:p>
            <a:r>
              <a:rPr lang="en-GB" dirty="0"/>
              <a:t>MG cars now built in China - </a:t>
            </a:r>
            <a:r>
              <a:rPr lang="en-GB" dirty="0">
                <a:hlinkClick r:id="rId3"/>
              </a:rPr>
              <a:t>Welcome to MG | MG MOTOR UK</a:t>
            </a:r>
            <a:endParaRPr lang="en-GB" dirty="0"/>
          </a:p>
          <a:p>
            <a:r>
              <a:rPr lang="en-GB" dirty="0"/>
              <a:t>Raleigh cycles - </a:t>
            </a:r>
            <a:r>
              <a:rPr lang="en-GB" dirty="0">
                <a:hlinkClick r:id="rId4"/>
              </a:rPr>
              <a:t>Raleigh Bikes | Buy Raleigh Bikes Online | Raleigh UK</a:t>
            </a:r>
            <a:endParaRPr lang="en-GB" dirty="0"/>
          </a:p>
          <a:p>
            <a:r>
              <a:rPr lang="en-GB" dirty="0" err="1"/>
              <a:t>Morphy</a:t>
            </a:r>
            <a:r>
              <a:rPr lang="en-GB" dirty="0"/>
              <a:t> Richards - </a:t>
            </a:r>
            <a:r>
              <a:rPr lang="en-GB" dirty="0" err="1">
                <a:hlinkClick r:id="rId5"/>
              </a:rPr>
              <a:t>Morphy</a:t>
            </a:r>
            <a:r>
              <a:rPr lang="en-GB" dirty="0">
                <a:hlinkClick r:id="rId5"/>
              </a:rPr>
              <a:t> Richards – </a:t>
            </a:r>
            <a:r>
              <a:rPr lang="en-GB" dirty="0" err="1">
                <a:hlinkClick r:id="rId5"/>
              </a:rPr>
              <a:t>Morphy</a:t>
            </a:r>
            <a:r>
              <a:rPr lang="en-GB" dirty="0">
                <a:hlinkClick r:id="rId5"/>
              </a:rPr>
              <a:t> Richards-UK</a:t>
            </a:r>
            <a:r>
              <a:rPr lang="en-GB" dirty="0"/>
              <a:t>  being produces in the far east </a:t>
            </a:r>
          </a:p>
          <a:p>
            <a:endParaRPr lang="en-GB" dirty="0"/>
          </a:p>
          <a:p>
            <a:r>
              <a:rPr lang="en-GB" dirty="0"/>
              <a:t>Returning to UK </a:t>
            </a:r>
          </a:p>
          <a:p>
            <a:r>
              <a:rPr lang="en-GB" dirty="0" err="1"/>
              <a:t>Bohoo</a:t>
            </a:r>
            <a:r>
              <a:rPr lang="en-GB" dirty="0"/>
              <a:t>, Ted Baker </a:t>
            </a:r>
          </a:p>
          <a:p>
            <a:endParaRPr lang="en-GB" dirty="0"/>
          </a:p>
          <a:p>
            <a:r>
              <a:rPr lang="en-GB" dirty="0"/>
              <a:t>Benefits of returning local production </a:t>
            </a:r>
          </a:p>
          <a:p>
            <a:pPr marL="285750" indent="-285750">
              <a:buFontTx/>
              <a:buChar char="-"/>
            </a:pPr>
            <a:r>
              <a:rPr lang="en-GB" dirty="0"/>
              <a:t>Reducing products carbon footprint </a:t>
            </a:r>
          </a:p>
          <a:p>
            <a:pPr marL="285750" indent="-285750">
              <a:buFontTx/>
              <a:buChar char="-"/>
            </a:pPr>
            <a:r>
              <a:rPr lang="en-GB" dirty="0"/>
              <a:t>Reducing lead times and delivery cost </a:t>
            </a:r>
          </a:p>
          <a:p>
            <a:pPr marL="285750" indent="-285750">
              <a:buFontTx/>
              <a:buChar char="-"/>
            </a:pPr>
            <a:r>
              <a:rPr lang="en-GB" dirty="0"/>
              <a:t>Ensuring quality by continued monitoring rather than relying on samples </a:t>
            </a:r>
          </a:p>
          <a:p>
            <a:pPr marL="285750" indent="-285750">
              <a:buFontTx/>
              <a:buChar char="-"/>
            </a:pPr>
            <a:endParaRPr lang="en-GB" dirty="0"/>
          </a:p>
          <a:p>
            <a:endParaRPr lang="en-GB" dirty="0"/>
          </a:p>
          <a:p>
            <a:pPr marL="0" indent="0">
              <a:buNone/>
            </a:pPr>
            <a:r>
              <a:rPr lang="en-GB" dirty="0"/>
              <a:t>Evaluate location Alternatives – Using factor rating or other models such distance models</a:t>
            </a:r>
          </a:p>
          <a:p>
            <a:pPr marL="0" indent="0">
              <a:buNone/>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BBFF6C0E-D0F7-4407-B85D-CBF431A19A89}" type="slidenum">
              <a:rPr lang="en-GB" smtClean="0"/>
              <a:t>14</a:t>
            </a:fld>
            <a:endParaRPr lang="en-GB"/>
          </a:p>
        </p:txBody>
      </p:sp>
    </p:spTree>
    <p:extLst>
      <p:ext uri="{BB962C8B-B14F-4D97-AF65-F5344CB8AC3E}">
        <p14:creationId xmlns:p14="http://schemas.microsoft.com/office/powerpoint/2010/main" val="200725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Supply chain disruptions</a:t>
            </a:r>
          </a:p>
          <a:p>
            <a:r>
              <a:rPr lang="en-GB" dirty="0"/>
              <a:t>MG cars now built in China - </a:t>
            </a:r>
            <a:r>
              <a:rPr lang="en-GB" dirty="0">
                <a:hlinkClick r:id="rId3"/>
              </a:rPr>
              <a:t>Welcome to MG | MG MOTOR UK</a:t>
            </a:r>
            <a:endParaRPr lang="en-GB" dirty="0"/>
          </a:p>
          <a:p>
            <a:r>
              <a:rPr lang="en-GB" dirty="0"/>
              <a:t>Raleigh cycles - </a:t>
            </a:r>
            <a:r>
              <a:rPr lang="en-GB" dirty="0">
                <a:hlinkClick r:id="rId4"/>
              </a:rPr>
              <a:t>Raleigh Bikes | Buy Raleigh Bikes Online | Raleigh UK</a:t>
            </a:r>
            <a:endParaRPr lang="en-GB" dirty="0"/>
          </a:p>
          <a:p>
            <a:r>
              <a:rPr lang="en-GB" dirty="0" err="1"/>
              <a:t>Morphy</a:t>
            </a:r>
            <a:r>
              <a:rPr lang="en-GB" dirty="0"/>
              <a:t> Richards - </a:t>
            </a:r>
            <a:r>
              <a:rPr lang="en-GB" dirty="0" err="1">
                <a:hlinkClick r:id="rId5"/>
              </a:rPr>
              <a:t>Morphy</a:t>
            </a:r>
            <a:r>
              <a:rPr lang="en-GB" dirty="0">
                <a:hlinkClick r:id="rId5"/>
              </a:rPr>
              <a:t> Richards – </a:t>
            </a:r>
            <a:r>
              <a:rPr lang="en-GB" dirty="0" err="1">
                <a:hlinkClick r:id="rId5"/>
              </a:rPr>
              <a:t>Morphy</a:t>
            </a:r>
            <a:r>
              <a:rPr lang="en-GB" dirty="0">
                <a:hlinkClick r:id="rId5"/>
              </a:rPr>
              <a:t> Richards-UK</a:t>
            </a:r>
            <a:r>
              <a:rPr lang="en-GB" dirty="0"/>
              <a:t>  being produces in the far east </a:t>
            </a:r>
          </a:p>
          <a:p>
            <a:endParaRPr lang="en-GB" dirty="0"/>
          </a:p>
          <a:p>
            <a:r>
              <a:rPr lang="en-GB" dirty="0"/>
              <a:t>Returning to UK </a:t>
            </a:r>
          </a:p>
          <a:p>
            <a:r>
              <a:rPr lang="en-GB" dirty="0" err="1"/>
              <a:t>Bohoo</a:t>
            </a:r>
            <a:r>
              <a:rPr lang="en-GB" dirty="0"/>
              <a:t>, Ted Baker </a:t>
            </a:r>
          </a:p>
          <a:p>
            <a:endParaRPr lang="en-GB" dirty="0"/>
          </a:p>
          <a:p>
            <a:r>
              <a:rPr lang="en-GB" dirty="0"/>
              <a:t>Benefits of returning local production </a:t>
            </a:r>
          </a:p>
          <a:p>
            <a:pPr marL="285750" indent="-285750">
              <a:buFontTx/>
              <a:buChar char="-"/>
            </a:pPr>
            <a:r>
              <a:rPr lang="en-GB" dirty="0"/>
              <a:t>Reducing products carbon footprint </a:t>
            </a:r>
          </a:p>
          <a:p>
            <a:pPr marL="285750" indent="-285750">
              <a:buFontTx/>
              <a:buChar char="-"/>
            </a:pPr>
            <a:r>
              <a:rPr lang="en-GB" dirty="0"/>
              <a:t>Reducing lead times and delivery cost </a:t>
            </a:r>
          </a:p>
          <a:p>
            <a:pPr marL="285750" indent="-285750">
              <a:buFontTx/>
              <a:buChar char="-"/>
            </a:pPr>
            <a:r>
              <a:rPr lang="en-GB" dirty="0"/>
              <a:t>Ensuring quality by continued monitoring rather than relying on samples </a:t>
            </a:r>
          </a:p>
          <a:p>
            <a:pPr marL="285750" indent="-285750">
              <a:buFontTx/>
              <a:buChar char="-"/>
            </a:pPr>
            <a:endParaRPr lang="en-GB" dirty="0"/>
          </a:p>
          <a:p>
            <a:endParaRPr lang="en-GB" dirty="0"/>
          </a:p>
          <a:p>
            <a:pPr marL="0" indent="0">
              <a:buNone/>
            </a:pPr>
            <a:r>
              <a:rPr lang="en-GB" dirty="0"/>
              <a:t>Evaluate location Alternatives – Using factor rating or other models such distance models</a:t>
            </a:r>
          </a:p>
          <a:p>
            <a:pPr marL="0" indent="0">
              <a:buNone/>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BBFF6C0E-D0F7-4407-B85D-CBF431A19A89}" type="slidenum">
              <a:rPr lang="en-GB" smtClean="0"/>
              <a:t>15</a:t>
            </a:fld>
            <a:endParaRPr lang="en-GB"/>
          </a:p>
        </p:txBody>
      </p:sp>
    </p:spTree>
    <p:extLst>
      <p:ext uri="{BB962C8B-B14F-4D97-AF65-F5344CB8AC3E}">
        <p14:creationId xmlns:p14="http://schemas.microsoft.com/office/powerpoint/2010/main" val="3180298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process types imply different volume-variety characteristics for the process </a:t>
            </a:r>
          </a:p>
        </p:txBody>
      </p:sp>
      <p:sp>
        <p:nvSpPr>
          <p:cNvPr id="4" name="Slide Number Placeholder 3"/>
          <p:cNvSpPr>
            <a:spLocks noGrp="1"/>
          </p:cNvSpPr>
          <p:nvPr>
            <p:ph type="sldNum" sz="quarter" idx="5"/>
          </p:nvPr>
        </p:nvSpPr>
        <p:spPr/>
        <p:txBody>
          <a:bodyPr/>
          <a:lstStyle/>
          <a:p>
            <a:fld id="{BBFF6C0E-D0F7-4407-B85D-CBF431A19A89}" type="slidenum">
              <a:rPr lang="en-GB" smtClean="0"/>
              <a:t>16</a:t>
            </a:fld>
            <a:endParaRPr lang="en-GB"/>
          </a:p>
        </p:txBody>
      </p:sp>
    </p:spTree>
    <p:extLst>
      <p:ext uri="{BB962C8B-B14F-4D97-AF65-F5344CB8AC3E}">
        <p14:creationId xmlns:p14="http://schemas.microsoft.com/office/powerpoint/2010/main" val="1008225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process types imply different volume-variety characteristics for the process </a:t>
            </a:r>
          </a:p>
        </p:txBody>
      </p:sp>
      <p:sp>
        <p:nvSpPr>
          <p:cNvPr id="4" name="Slide Number Placeholder 3"/>
          <p:cNvSpPr>
            <a:spLocks noGrp="1"/>
          </p:cNvSpPr>
          <p:nvPr>
            <p:ph type="sldNum" sz="quarter" idx="5"/>
          </p:nvPr>
        </p:nvSpPr>
        <p:spPr/>
        <p:txBody>
          <a:bodyPr/>
          <a:lstStyle/>
          <a:p>
            <a:fld id="{BBFF6C0E-D0F7-4407-B85D-CBF431A19A89}" type="slidenum">
              <a:rPr lang="en-GB" smtClean="0"/>
              <a:t>17</a:t>
            </a:fld>
            <a:endParaRPr lang="en-GB"/>
          </a:p>
        </p:txBody>
      </p:sp>
    </p:spTree>
    <p:extLst>
      <p:ext uri="{BB962C8B-B14F-4D97-AF65-F5344CB8AC3E}">
        <p14:creationId xmlns:p14="http://schemas.microsoft.com/office/powerpoint/2010/main" val="3169442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process types imply different volume-variety characteristics for the process </a:t>
            </a:r>
          </a:p>
        </p:txBody>
      </p:sp>
      <p:sp>
        <p:nvSpPr>
          <p:cNvPr id="4" name="Slide Number Placeholder 3"/>
          <p:cNvSpPr>
            <a:spLocks noGrp="1"/>
          </p:cNvSpPr>
          <p:nvPr>
            <p:ph type="sldNum" sz="quarter" idx="5"/>
          </p:nvPr>
        </p:nvSpPr>
        <p:spPr/>
        <p:txBody>
          <a:bodyPr/>
          <a:lstStyle/>
          <a:p>
            <a:fld id="{BBFF6C0E-D0F7-4407-B85D-CBF431A19A89}" type="slidenum">
              <a:rPr lang="en-GB" smtClean="0"/>
              <a:t>18</a:t>
            </a:fld>
            <a:endParaRPr lang="en-GB"/>
          </a:p>
        </p:txBody>
      </p:sp>
    </p:spTree>
    <p:extLst>
      <p:ext uri="{BB962C8B-B14F-4D97-AF65-F5344CB8AC3E}">
        <p14:creationId xmlns:p14="http://schemas.microsoft.com/office/powerpoint/2010/main" val="3940055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BFF6C0E-D0F7-4407-B85D-CBF431A19A89}" type="slidenum">
              <a:rPr lang="en-GB" smtClean="0"/>
              <a:t>2</a:t>
            </a:fld>
            <a:endParaRPr lang="en-GB"/>
          </a:p>
        </p:txBody>
      </p:sp>
    </p:spTree>
    <p:extLst>
      <p:ext uri="{BB962C8B-B14F-4D97-AF65-F5344CB8AC3E}">
        <p14:creationId xmlns:p14="http://schemas.microsoft.com/office/powerpoint/2010/main" val="3379887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operations are input-transformation-output process </a:t>
            </a:r>
          </a:p>
        </p:txBody>
      </p:sp>
      <p:sp>
        <p:nvSpPr>
          <p:cNvPr id="4" name="Slide Number Placeholder 3"/>
          <p:cNvSpPr>
            <a:spLocks noGrp="1"/>
          </p:cNvSpPr>
          <p:nvPr>
            <p:ph type="sldNum" sz="quarter" idx="5"/>
          </p:nvPr>
        </p:nvSpPr>
        <p:spPr/>
        <p:txBody>
          <a:bodyPr/>
          <a:lstStyle/>
          <a:p>
            <a:fld id="{BBFF6C0E-D0F7-4407-B85D-CBF431A19A89}" type="slidenum">
              <a:rPr lang="en-GB" smtClean="0"/>
              <a:t>3</a:t>
            </a:fld>
            <a:endParaRPr lang="en-GB"/>
          </a:p>
        </p:txBody>
      </p:sp>
    </p:spTree>
    <p:extLst>
      <p:ext uri="{BB962C8B-B14F-4D97-AF65-F5344CB8AC3E}">
        <p14:creationId xmlns:p14="http://schemas.microsoft.com/office/powerpoint/2010/main" val="1532553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design elements such as materials, dimensions, blueprints are typical of manufacturing and retail industries in which the product is tangible. For service industries, where the product is intangible. The design elements are equally important but the have an added dimension. Service design is unique in that both the service and the entire service concept are being design. As with the tangible product, the service concept is based on meeting the customer needs. The service design, however adds the aesthetic and psychological benefits of the product. These are the service elements of the operation such as promptness and friendliness. They also </a:t>
            </a:r>
            <a:r>
              <a:rPr lang="en-GB" dirty="0" err="1"/>
              <a:t>incoude</a:t>
            </a:r>
            <a:r>
              <a:rPr lang="en-GB" dirty="0"/>
              <a:t> the ambiance, image and feel-good elements of the service.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0" dirty="0"/>
              <a:t>Product Screening: after the </a:t>
            </a:r>
            <a:r>
              <a:rPr lang="en-GB" sz="1200" kern="0" dirty="0" err="1"/>
              <a:t>prioduct</a:t>
            </a:r>
            <a:r>
              <a:rPr lang="en-GB" sz="1200" kern="0" dirty="0"/>
              <a:t> idea has been develop it is evaluated to determine its </a:t>
            </a:r>
            <a:r>
              <a:rPr lang="en-GB" sz="1200" kern="0" dirty="0" err="1"/>
              <a:t>likehood</a:t>
            </a:r>
            <a:r>
              <a:rPr lang="en-GB" sz="1200" kern="0" dirty="0"/>
              <a:t> of success. This is called product screening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0" dirty="0"/>
              <a:t>The company’s product screening team </a:t>
            </a:r>
            <a:r>
              <a:rPr lang="en-GB" sz="1200" kern="0" dirty="0" err="1"/>
              <a:t>evalues</a:t>
            </a:r>
            <a:r>
              <a:rPr lang="en-GB" sz="1200" kern="0" dirty="0"/>
              <a:t> the product idea according to the needs of the major businesses functions. In their evaluation executives from each function area may explore issues such us: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0" dirty="0"/>
              <a:t>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0" dirty="0"/>
              <a:t>Unfortunately, there is magic formula for deciding </a:t>
            </a:r>
            <a:r>
              <a:rPr lang="en-GB" sz="1200" kern="0" dirty="0" err="1"/>
              <a:t>wether</a:t>
            </a:r>
            <a:r>
              <a:rPr lang="en-GB" sz="1200" kern="0" dirty="0"/>
              <a:t> or not to pursue a particular product idea. </a:t>
            </a:r>
            <a:r>
              <a:rPr lang="en-GB" sz="1200" kern="0" dirty="0" err="1"/>
              <a:t>Manageriula</a:t>
            </a:r>
            <a:r>
              <a:rPr lang="en-GB" sz="1200" kern="0" dirty="0"/>
              <a:t> skill and experience are key. Companies generate new ideas al the time, approximately 80 percentage of the ideas do not make the </a:t>
            </a:r>
            <a:r>
              <a:rPr lang="en-GB" sz="1200" kern="0" dirty="0" err="1"/>
              <a:t>sceening</a:t>
            </a:r>
            <a:r>
              <a:rPr lang="en-GB" sz="1200" kern="0" dirty="0"/>
              <a:t> stage.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0" dirty="0"/>
              <a:t>Management analyses operations, marketing and financial factors and then makes the final decision. Fortunately, we have decision- making tools to help us evaluate new products ideas. a popular one is break-even analysis. </a:t>
            </a:r>
          </a:p>
          <a:p>
            <a:endParaRPr lang="en-GB" dirty="0"/>
          </a:p>
        </p:txBody>
      </p:sp>
      <p:sp>
        <p:nvSpPr>
          <p:cNvPr id="4" name="Slide Number Placeholder 3"/>
          <p:cNvSpPr>
            <a:spLocks noGrp="1"/>
          </p:cNvSpPr>
          <p:nvPr>
            <p:ph type="sldNum" sz="quarter" idx="5"/>
          </p:nvPr>
        </p:nvSpPr>
        <p:spPr/>
        <p:txBody>
          <a:bodyPr/>
          <a:lstStyle/>
          <a:p>
            <a:fld id="{BBFF6C0E-D0F7-4407-B85D-CBF431A19A89}" type="slidenum">
              <a:rPr lang="en-GB" smtClean="0"/>
              <a:t>4</a:t>
            </a:fld>
            <a:endParaRPr lang="en-GB"/>
          </a:p>
        </p:txBody>
      </p:sp>
    </p:spTree>
    <p:extLst>
      <p:ext uri="{BB962C8B-B14F-4D97-AF65-F5344CB8AC3E}">
        <p14:creationId xmlns:p14="http://schemas.microsoft.com/office/powerpoint/2010/main" val="4019012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design elements such as materials, dimensions, blueprints are typical of manufacturing and retail industries in which the product is tangible. For service industries, where the product is intangible. The design elements are equally important but the have an added dimension. Service design is unique in that both the service and the entire service concept are being design. As with the tangible product, the service concept is based on meeting the customer needs. The service design, however adds the aesthetic and psychological benefits of the product. These are the service elements of the operation such as promptness and friendliness. They also </a:t>
            </a:r>
            <a:r>
              <a:rPr lang="en-GB" dirty="0" err="1"/>
              <a:t>incoude</a:t>
            </a:r>
            <a:r>
              <a:rPr lang="en-GB" dirty="0"/>
              <a:t> the ambiance, image and feel-good elements of the service. </a:t>
            </a:r>
          </a:p>
        </p:txBody>
      </p:sp>
      <p:sp>
        <p:nvSpPr>
          <p:cNvPr id="4" name="Slide Number Placeholder 3"/>
          <p:cNvSpPr>
            <a:spLocks noGrp="1"/>
          </p:cNvSpPr>
          <p:nvPr>
            <p:ph type="sldNum" sz="quarter" idx="5"/>
          </p:nvPr>
        </p:nvSpPr>
        <p:spPr/>
        <p:txBody>
          <a:bodyPr/>
          <a:lstStyle/>
          <a:p>
            <a:fld id="{BBFF6C0E-D0F7-4407-B85D-CBF431A19A89}" type="slidenum">
              <a:rPr lang="en-GB" smtClean="0"/>
              <a:t>5</a:t>
            </a:fld>
            <a:endParaRPr lang="en-GB"/>
          </a:p>
        </p:txBody>
      </p:sp>
    </p:spTree>
    <p:extLst>
      <p:ext uri="{BB962C8B-B14F-4D97-AF65-F5344CB8AC3E}">
        <p14:creationId xmlns:p14="http://schemas.microsoft.com/office/powerpoint/2010/main" val="2577857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BFF6C0E-D0F7-4407-B85D-CBF431A19A89}" type="slidenum">
              <a:rPr lang="en-GB" smtClean="0"/>
              <a:t>6</a:t>
            </a:fld>
            <a:endParaRPr lang="en-GB"/>
          </a:p>
        </p:txBody>
      </p:sp>
    </p:spTree>
    <p:extLst>
      <p:ext uri="{BB962C8B-B14F-4D97-AF65-F5344CB8AC3E}">
        <p14:creationId xmlns:p14="http://schemas.microsoft.com/office/powerpoint/2010/main" val="461562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operations are input-transformation-output process </a:t>
            </a:r>
          </a:p>
        </p:txBody>
      </p:sp>
      <p:sp>
        <p:nvSpPr>
          <p:cNvPr id="4" name="Slide Number Placeholder 3"/>
          <p:cNvSpPr>
            <a:spLocks noGrp="1"/>
          </p:cNvSpPr>
          <p:nvPr>
            <p:ph type="sldNum" sz="quarter" idx="5"/>
          </p:nvPr>
        </p:nvSpPr>
        <p:spPr/>
        <p:txBody>
          <a:bodyPr/>
          <a:lstStyle/>
          <a:p>
            <a:fld id="{BBFF6C0E-D0F7-4407-B85D-CBF431A19A89}" type="slidenum">
              <a:rPr lang="en-GB" smtClean="0"/>
              <a:t>7</a:t>
            </a:fld>
            <a:endParaRPr lang="en-GB"/>
          </a:p>
        </p:txBody>
      </p:sp>
    </p:spTree>
    <p:extLst>
      <p:ext uri="{BB962C8B-B14F-4D97-AF65-F5344CB8AC3E}">
        <p14:creationId xmlns:p14="http://schemas.microsoft.com/office/powerpoint/2010/main" val="1608057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Cost- offering a product to low relative price to prices of competing products.</a:t>
            </a:r>
          </a:p>
          <a:p>
            <a:r>
              <a:rPr lang="en-GB" dirty="0"/>
              <a:t>Who are your competitors? </a:t>
            </a:r>
          </a:p>
          <a:p>
            <a:r>
              <a:rPr lang="en-GB" dirty="0"/>
              <a:t>Your operations should be plan keeping in mind cost as at competitive priority but LOW COST DOES NOT IMPLY LOW QUALITY. </a:t>
            </a:r>
          </a:p>
          <a:p>
            <a:r>
              <a:rPr lang="en-GB" dirty="0"/>
              <a:t>We focus on cutting cost by improving the system  for example using Lean approaches/ continuous improvement. </a:t>
            </a:r>
          </a:p>
          <a:p>
            <a:r>
              <a:rPr lang="en-GB" dirty="0"/>
              <a:t>Here is the trade-off low/ high volume? </a:t>
            </a:r>
          </a:p>
          <a:p>
            <a:r>
              <a:rPr lang="en-GB" dirty="0"/>
              <a:t>Low or high customisation</a:t>
            </a:r>
          </a:p>
          <a:p>
            <a:r>
              <a:rPr lang="en-GB" dirty="0"/>
              <a:t>Mass production or Mass customisation? </a:t>
            </a:r>
          </a:p>
          <a:p>
            <a:r>
              <a:rPr lang="en-GB" dirty="0"/>
              <a:t>Quality has two dimensions, high quality design and process quality.- TQM </a:t>
            </a:r>
          </a:p>
          <a:p>
            <a:endParaRPr lang="en-GB" dirty="0"/>
          </a:p>
          <a:p>
            <a:r>
              <a:rPr lang="en-GB" dirty="0"/>
              <a:t>Time</a:t>
            </a:r>
          </a:p>
          <a:p>
            <a:r>
              <a:rPr lang="en-GB" dirty="0"/>
              <a:t>This competitive priority focus on speed and on-time delivery… think about the dilemma the  “Made in Britain” as consequence of Brexit and Covid and the impact on supply chain/ benefit of reshoring back to Britain. </a:t>
            </a:r>
          </a:p>
          <a:p>
            <a:endParaRPr lang="en-GB" dirty="0"/>
          </a:p>
          <a:p>
            <a:r>
              <a:rPr lang="en-GB" dirty="0"/>
              <a:t>MG cars now built in China - </a:t>
            </a:r>
            <a:r>
              <a:rPr lang="en-GB" dirty="0">
                <a:hlinkClick r:id="rId3"/>
              </a:rPr>
              <a:t>Welcome to MG | MG MOTOR UK</a:t>
            </a:r>
            <a:endParaRPr lang="en-GB" dirty="0"/>
          </a:p>
          <a:p>
            <a:r>
              <a:rPr lang="en-GB" dirty="0"/>
              <a:t>Raleigh cycles - </a:t>
            </a:r>
            <a:r>
              <a:rPr lang="en-GB" dirty="0">
                <a:hlinkClick r:id="rId4"/>
              </a:rPr>
              <a:t>Raleigh Bikes | Buy Raleigh Bikes Online | Raleigh UK</a:t>
            </a:r>
            <a:endParaRPr lang="en-GB" dirty="0"/>
          </a:p>
          <a:p>
            <a:r>
              <a:rPr lang="en-GB" dirty="0" err="1"/>
              <a:t>Morphy</a:t>
            </a:r>
            <a:r>
              <a:rPr lang="en-GB" dirty="0"/>
              <a:t> Richards - </a:t>
            </a:r>
            <a:r>
              <a:rPr lang="en-GB" dirty="0" err="1">
                <a:hlinkClick r:id="rId5"/>
              </a:rPr>
              <a:t>Morphy</a:t>
            </a:r>
            <a:r>
              <a:rPr lang="en-GB" dirty="0">
                <a:hlinkClick r:id="rId5"/>
              </a:rPr>
              <a:t> Richards – </a:t>
            </a:r>
            <a:r>
              <a:rPr lang="en-GB" dirty="0" err="1">
                <a:hlinkClick r:id="rId5"/>
              </a:rPr>
              <a:t>Morphy</a:t>
            </a:r>
            <a:r>
              <a:rPr lang="en-GB" dirty="0">
                <a:hlinkClick r:id="rId5"/>
              </a:rPr>
              <a:t> Richards-UK</a:t>
            </a:r>
            <a:r>
              <a:rPr lang="en-GB" dirty="0"/>
              <a:t>  being produces in the far east </a:t>
            </a:r>
          </a:p>
          <a:p>
            <a:endParaRPr lang="en-GB" dirty="0"/>
          </a:p>
          <a:p>
            <a:r>
              <a:rPr lang="en-GB" dirty="0"/>
              <a:t>Returning to UK </a:t>
            </a:r>
          </a:p>
          <a:p>
            <a:r>
              <a:rPr lang="en-GB" dirty="0" err="1"/>
              <a:t>Bohoo</a:t>
            </a:r>
            <a:r>
              <a:rPr lang="en-GB" dirty="0"/>
              <a:t>, Ted Baker </a:t>
            </a:r>
          </a:p>
          <a:p>
            <a:endParaRPr lang="en-GB" dirty="0"/>
          </a:p>
          <a:p>
            <a:r>
              <a:rPr lang="en-GB" dirty="0"/>
              <a:t>Benefits of returning local production </a:t>
            </a:r>
          </a:p>
          <a:p>
            <a:pPr marL="285750" indent="-285750">
              <a:buFontTx/>
              <a:buChar char="-"/>
            </a:pPr>
            <a:r>
              <a:rPr lang="en-GB" dirty="0"/>
              <a:t>Reducing products carbon footprint </a:t>
            </a:r>
          </a:p>
          <a:p>
            <a:pPr marL="285750" indent="-285750">
              <a:buFontTx/>
              <a:buChar char="-"/>
            </a:pPr>
            <a:r>
              <a:rPr lang="en-GB" dirty="0"/>
              <a:t>Reducing lead times and delivery cost </a:t>
            </a:r>
          </a:p>
          <a:p>
            <a:pPr marL="285750" indent="-285750">
              <a:buFontTx/>
              <a:buChar char="-"/>
            </a:pPr>
            <a:r>
              <a:rPr lang="en-GB" dirty="0"/>
              <a:t>Ensuring quality by continued monitoring rather than relying on samples </a:t>
            </a:r>
          </a:p>
          <a:p>
            <a:pPr marL="285750" indent="-285750">
              <a:buFontTx/>
              <a:buChar char="-"/>
            </a:pPr>
            <a:endParaRPr lang="en-GB" dirty="0"/>
          </a:p>
        </p:txBody>
      </p:sp>
      <p:sp>
        <p:nvSpPr>
          <p:cNvPr id="4" name="Slide Number Placeholder 3"/>
          <p:cNvSpPr>
            <a:spLocks noGrp="1"/>
          </p:cNvSpPr>
          <p:nvPr>
            <p:ph type="sldNum" sz="quarter" idx="5"/>
          </p:nvPr>
        </p:nvSpPr>
        <p:spPr/>
        <p:txBody>
          <a:bodyPr/>
          <a:lstStyle/>
          <a:p>
            <a:fld id="{BBFF6C0E-D0F7-4407-B85D-CBF431A19A89}" type="slidenum">
              <a:rPr lang="en-GB" smtClean="0"/>
              <a:t>8</a:t>
            </a:fld>
            <a:endParaRPr lang="en-GB"/>
          </a:p>
        </p:txBody>
      </p:sp>
    </p:spTree>
    <p:extLst>
      <p:ext uri="{BB962C8B-B14F-4D97-AF65-F5344CB8AC3E}">
        <p14:creationId xmlns:p14="http://schemas.microsoft.com/office/powerpoint/2010/main" val="2722315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operations are input-transformation-output process </a:t>
            </a:r>
          </a:p>
        </p:txBody>
      </p:sp>
      <p:sp>
        <p:nvSpPr>
          <p:cNvPr id="4" name="Slide Number Placeholder 3"/>
          <p:cNvSpPr>
            <a:spLocks noGrp="1"/>
          </p:cNvSpPr>
          <p:nvPr>
            <p:ph type="sldNum" sz="quarter" idx="5"/>
          </p:nvPr>
        </p:nvSpPr>
        <p:spPr/>
        <p:txBody>
          <a:bodyPr/>
          <a:lstStyle/>
          <a:p>
            <a:fld id="{BBFF6C0E-D0F7-4407-B85D-CBF431A19A89}" type="slidenum">
              <a:rPr lang="en-GB" smtClean="0"/>
              <a:t>9</a:t>
            </a:fld>
            <a:endParaRPr lang="en-GB"/>
          </a:p>
        </p:txBody>
      </p:sp>
    </p:spTree>
    <p:extLst>
      <p:ext uri="{BB962C8B-B14F-4D97-AF65-F5344CB8AC3E}">
        <p14:creationId xmlns:p14="http://schemas.microsoft.com/office/powerpoint/2010/main" val="1606666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7784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416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713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125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465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84502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979295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545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890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453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673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4052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hyperlink" Target="mailto:Adriana.Smith-Ortiz@warwick.ac.u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ebookcentral.proquest.com/lib/warw/detail.action?docID=5751937" TargetMode="Externa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emf"/><Relationship Id="rId11" Type="http://schemas.openxmlformats.org/officeDocument/2006/relationships/image" Target="../media/image25.png"/><Relationship Id="rId5" Type="http://schemas.openxmlformats.org/officeDocument/2006/relationships/oleObject" Target="../embeddings/oleObject2.bin"/><Relationship Id="rId10" Type="http://schemas.openxmlformats.org/officeDocument/2006/relationships/image" Target="../media/image24.emf"/><Relationship Id="rId4" Type="http://schemas.openxmlformats.org/officeDocument/2006/relationships/image" Target="../media/image21.emf"/><Relationship Id="rId9"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ebookcentral.proquest.com/lib/warw/detail.action?docID=5751937"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microsoft.com/office/2007/relationships/diagramDrawing" Target="../diagrams/drawing5.xml"/><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diagramColors" Target="../diagrams/colors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QuickStyle" Target="../diagrams/quickStyle5.xml"/><Relationship Id="rId5" Type="http://schemas.openxmlformats.org/officeDocument/2006/relationships/diagramQuickStyle" Target="../diagrams/quickStyle4.xml"/><Relationship Id="rId10" Type="http://schemas.openxmlformats.org/officeDocument/2006/relationships/diagramLayout" Target="../diagrams/layout5.xml"/><Relationship Id="rId4" Type="http://schemas.openxmlformats.org/officeDocument/2006/relationships/diagramLayout" Target="../diagrams/layout4.xml"/><Relationship Id="rId9" Type="http://schemas.openxmlformats.org/officeDocument/2006/relationships/diagramData" Target="../diagrams/data5.xml"/><Relationship Id="rId1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ebookcentral.proquest.com/lib/warw/detail.action?docID=5751937"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0.png"/><Relationship Id="rId18"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diagramColors" Target="../diagrams/colors1.xml"/><Relationship Id="rId12" Type="http://schemas.openxmlformats.org/officeDocument/2006/relationships/image" Target="../media/image9.svg"/><Relationship Id="rId17"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13.svg"/><Relationship Id="rId20"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8.png"/><Relationship Id="rId5" Type="http://schemas.openxmlformats.org/officeDocument/2006/relationships/diagramLayout" Target="../diagrams/layout1.xml"/><Relationship Id="rId15" Type="http://schemas.openxmlformats.org/officeDocument/2006/relationships/image" Target="../media/image12.png"/><Relationship Id="rId10" Type="http://schemas.openxmlformats.org/officeDocument/2006/relationships/image" Target="../media/image7.svg"/><Relationship Id="rId19" Type="http://schemas.openxmlformats.org/officeDocument/2006/relationships/image" Target="../media/image16.png"/><Relationship Id="rId4" Type="http://schemas.openxmlformats.org/officeDocument/2006/relationships/diagramData" Target="../diagrams/data1.xml"/><Relationship Id="rId9" Type="http://schemas.openxmlformats.org/officeDocument/2006/relationships/image" Target="../media/image6.png"/><Relationship Id="rId1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ebookcentral.proquest.com/lib/warw/detail.action?docID=5751937"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ebookcentral.proquest.com/lib/warw/detail.action?docID=5751937"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953C54-7916-1CC5-3AAA-8D7C836D31CB}"/>
              </a:ext>
            </a:extLst>
          </p:cNvPr>
          <p:cNvSpPr/>
          <p:nvPr/>
        </p:nvSpPr>
        <p:spPr>
          <a:xfrm>
            <a:off x="0" y="0"/>
            <a:ext cx="12192000" cy="3735068"/>
          </a:xfrm>
          <a:prstGeom prst="rect">
            <a:avLst/>
          </a:prstGeom>
          <a:solidFill>
            <a:srgbClr val="00000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 Placeholder 2">
            <a:extLst>
              <a:ext uri="{FF2B5EF4-FFF2-40B4-BE49-F238E27FC236}">
                <a16:creationId xmlns:a16="http://schemas.microsoft.com/office/drawing/2014/main" id="{C7872001-A561-E7DC-1918-A0B798B530DB}"/>
              </a:ext>
            </a:extLst>
          </p:cNvPr>
          <p:cNvSpPr txBox="1">
            <a:spLocks/>
          </p:cNvSpPr>
          <p:nvPr/>
        </p:nvSpPr>
        <p:spPr>
          <a:xfrm>
            <a:off x="671344" y="847467"/>
            <a:ext cx="9366190" cy="1987853"/>
          </a:xfrm>
          <a:prstGeom prst="rect">
            <a:avLst/>
          </a:prstGeom>
        </p:spPr>
        <p:txBody>
          <a:bodyPr vert="horz" lIns="91440" tIns="45720" rIns="91440" bIns="45720" rtlCol="0" anchor="ctr"/>
          <a:lstStyle>
            <a:defPPr>
              <a:defRPr lang="en-US"/>
            </a:defPPr>
            <a:lvl1pPr marL="0" indent="0" algn="ctr" defTabSz="914400" rtl="0" eaLnBrk="1" latinLnBrk="0" hangingPunct="1">
              <a:buFontTx/>
              <a:buNone/>
              <a:defRPr sz="3600" b="1" kern="1200">
                <a:solidFill>
                  <a:schemeClr val="bg1"/>
                </a:solidFill>
                <a:latin typeface="+mn-lt"/>
                <a:ea typeface="+mn-ea"/>
                <a:cs typeface="+mn-cs"/>
              </a:defRPr>
            </a:lvl1pPr>
            <a:lvl2pPr marL="457200" indent="0" algn="l" defTabSz="914400" rtl="0" eaLnBrk="1" latinLnBrk="0" hangingPunct="1">
              <a:buFontTx/>
              <a:buNone/>
              <a:defRPr sz="1800" kern="1200">
                <a:solidFill>
                  <a:schemeClr val="tx1"/>
                </a:solidFill>
                <a:latin typeface="+mn-lt"/>
                <a:ea typeface="+mn-ea"/>
                <a:cs typeface="+mn-cs"/>
              </a:defRPr>
            </a:lvl2pPr>
            <a:lvl3pPr marL="914400" indent="0" algn="l" defTabSz="914400" rtl="0" eaLnBrk="1" latinLnBrk="0" hangingPunct="1">
              <a:buFontTx/>
              <a:buNone/>
              <a:defRPr sz="1800" kern="1200">
                <a:solidFill>
                  <a:schemeClr val="tx1"/>
                </a:solidFill>
                <a:latin typeface="+mn-lt"/>
                <a:ea typeface="+mn-ea"/>
                <a:cs typeface="+mn-cs"/>
              </a:defRPr>
            </a:lvl3pPr>
            <a:lvl4pPr marL="1371600" indent="0" algn="l" defTabSz="914400" rtl="0" eaLnBrk="1" latinLnBrk="0" hangingPunct="1">
              <a:buFontTx/>
              <a:buNone/>
              <a:defRPr sz="1800" kern="1200">
                <a:solidFill>
                  <a:schemeClr val="tx1"/>
                </a:solidFill>
                <a:latin typeface="+mn-lt"/>
                <a:ea typeface="+mn-ea"/>
                <a:cs typeface="+mn-cs"/>
              </a:defRPr>
            </a:lvl4pPr>
            <a:lvl5pPr marL="1828800" indent="0" algn="l" defTabSz="914400" rtl="0" eaLnBrk="1" latinLnBrk="0" hangingPunct="1">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4000" b="0" dirty="0"/>
              <a:t>ES2D8</a:t>
            </a:r>
          </a:p>
          <a:p>
            <a:pPr algn="l"/>
            <a:r>
              <a:rPr lang="en-GB" sz="4000" b="0" dirty="0"/>
              <a:t>Technical Operations Management</a:t>
            </a:r>
          </a:p>
          <a:p>
            <a:pPr algn="l"/>
            <a:endParaRPr lang="en-GB" sz="4000" dirty="0"/>
          </a:p>
        </p:txBody>
      </p:sp>
      <p:sp>
        <p:nvSpPr>
          <p:cNvPr id="3" name="Right Triangle 2">
            <a:extLst>
              <a:ext uri="{FF2B5EF4-FFF2-40B4-BE49-F238E27FC236}">
                <a16:creationId xmlns:a16="http://schemas.microsoft.com/office/drawing/2014/main" id="{7AF4E187-636C-1DE9-CA1A-BD7682C27AB3}"/>
              </a:ext>
            </a:extLst>
          </p:cNvPr>
          <p:cNvSpPr/>
          <p:nvPr/>
        </p:nvSpPr>
        <p:spPr>
          <a:xfrm>
            <a:off x="797709" y="645168"/>
            <a:ext cx="286327" cy="304500"/>
          </a:xfrm>
          <a:prstGeom prst="rtTriangle">
            <a:avLst/>
          </a:prstGeom>
          <a:solidFill>
            <a:srgbClr val="C1D8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descr="WMG Logo&#10;">
            <a:extLst>
              <a:ext uri="{FF2B5EF4-FFF2-40B4-BE49-F238E27FC236}">
                <a16:creationId xmlns:a16="http://schemas.microsoft.com/office/drawing/2014/main" id="{B38C74C0-C978-FD1A-6D51-22F2598547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5327" y="5507972"/>
            <a:ext cx="1815314" cy="545543"/>
          </a:xfrm>
          <a:prstGeom prst="rect">
            <a:avLst/>
          </a:prstGeom>
        </p:spPr>
      </p:pic>
      <p:sp>
        <p:nvSpPr>
          <p:cNvPr id="4" name="Slide Number Placeholder 30">
            <a:extLst>
              <a:ext uri="{FF2B5EF4-FFF2-40B4-BE49-F238E27FC236}">
                <a16:creationId xmlns:a16="http://schemas.microsoft.com/office/drawing/2014/main" id="{8FC1E239-F26D-17A4-FF33-3BEBD6BADF29}"/>
              </a:ext>
            </a:extLst>
          </p:cNvPr>
          <p:cNvSpPr txBox="1">
            <a:spLocks/>
          </p:cNvSpPr>
          <p:nvPr/>
        </p:nvSpPr>
        <p:spPr>
          <a:xfrm>
            <a:off x="11135360" y="6476554"/>
            <a:ext cx="218440" cy="28257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91B6195-72C9-4FAE-85A2-892D04A20BBB}" type="slidenum">
              <a:rPr lang="en-GB" sz="1000" smtClean="0">
                <a:solidFill>
                  <a:schemeClr val="tx1">
                    <a:lumMod val="50000"/>
                  </a:schemeClr>
                </a:solidFill>
              </a:rPr>
              <a:pPr algn="ctr"/>
              <a:t>1</a:t>
            </a:fld>
            <a:endParaRPr lang="en-GB">
              <a:solidFill>
                <a:schemeClr val="tx1">
                  <a:lumMod val="50000"/>
                </a:schemeClr>
              </a:solidFill>
            </a:endParaRPr>
          </a:p>
        </p:txBody>
      </p:sp>
      <p:sp>
        <p:nvSpPr>
          <p:cNvPr id="11" name="Subtitle 4">
            <a:extLst>
              <a:ext uri="{FF2B5EF4-FFF2-40B4-BE49-F238E27FC236}">
                <a16:creationId xmlns:a16="http://schemas.microsoft.com/office/drawing/2014/main" id="{75080C79-F97D-8134-A405-0FE3B6F812A5}"/>
              </a:ext>
            </a:extLst>
          </p:cNvPr>
          <p:cNvSpPr txBox="1">
            <a:spLocks/>
          </p:cNvSpPr>
          <p:nvPr/>
        </p:nvSpPr>
        <p:spPr>
          <a:xfrm>
            <a:off x="539080" y="3922058"/>
            <a:ext cx="8118032" cy="2798436"/>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000" b="1" dirty="0">
                <a:solidFill>
                  <a:schemeClr val="bg2">
                    <a:lumMod val="50000"/>
                  </a:schemeClr>
                </a:solidFill>
              </a:rPr>
              <a:t>W2-Manufacturing Operations</a:t>
            </a:r>
            <a:endParaRPr lang="en-GB" dirty="0"/>
          </a:p>
          <a:p>
            <a:pPr marL="0" indent="0">
              <a:buNone/>
            </a:pPr>
            <a:r>
              <a:rPr lang="en-GB" dirty="0" err="1"/>
              <a:t>Dr.</a:t>
            </a:r>
            <a:r>
              <a:rPr lang="en-GB" dirty="0"/>
              <a:t> Adriana Smith Ortiz </a:t>
            </a:r>
          </a:p>
          <a:p>
            <a:pPr marL="0" indent="0">
              <a:buNone/>
            </a:pPr>
            <a:r>
              <a:rPr lang="en-GB" sz="2000" u="sng" dirty="0">
                <a:hlinkClick r:id="rId4">
                  <a:extLst>
                    <a:ext uri="{A12FA001-AC4F-418D-AE19-62706E023703}">
                      <ahyp:hlinkClr xmlns:ahyp="http://schemas.microsoft.com/office/drawing/2018/hyperlinkcolor" val="tx"/>
                    </a:ext>
                  </a:extLst>
                </a:hlinkClick>
              </a:rPr>
              <a:t>Adriana.</a:t>
            </a:r>
            <a:r>
              <a:rPr lang="en-GB" sz="1800" u="sng" dirty="0">
                <a:hlinkClick r:id="rId4">
                  <a:extLst>
                    <a:ext uri="{A12FA001-AC4F-418D-AE19-62706E023703}">
                      <ahyp:hlinkClr xmlns:ahyp="http://schemas.microsoft.com/office/drawing/2018/hyperlinkcolor" val="tx"/>
                    </a:ext>
                  </a:extLst>
                </a:hlinkClick>
              </a:rPr>
              <a:t>Smith-Ortiz</a:t>
            </a:r>
            <a:r>
              <a:rPr lang="en-GB" sz="2000" u="sng" dirty="0">
                <a:hlinkClick r:id="rId4">
                  <a:extLst>
                    <a:ext uri="{A12FA001-AC4F-418D-AE19-62706E023703}">
                      <ahyp:hlinkClr xmlns:ahyp="http://schemas.microsoft.com/office/drawing/2018/hyperlinkcolor" val="tx"/>
                    </a:ext>
                  </a:extLst>
                </a:hlinkClick>
              </a:rPr>
              <a:t>@warwick.ac.uk</a:t>
            </a:r>
            <a:endParaRPr lang="en-GB" sz="2000" dirty="0"/>
          </a:p>
        </p:txBody>
      </p:sp>
      <p:pic>
        <p:nvPicPr>
          <p:cNvPr id="9" name="Picture 8">
            <a:extLst>
              <a:ext uri="{FF2B5EF4-FFF2-40B4-BE49-F238E27FC236}">
                <a16:creationId xmlns:a16="http://schemas.microsoft.com/office/drawing/2014/main" id="{4C6C1068-D3A1-8EF9-BBC3-009404651409}"/>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ChalkSketch/>
                    </a14:imgEffect>
                  </a14:imgLayer>
                </a14:imgProps>
              </a:ext>
            </a:extLst>
          </a:blip>
          <a:srcRect l="262" t="27923" r="-262" b="35656"/>
          <a:stretch/>
        </p:blipFill>
        <p:spPr>
          <a:xfrm>
            <a:off x="5810502" y="2224384"/>
            <a:ext cx="6373091" cy="1517778"/>
          </a:xfrm>
          <a:prstGeom prst="rect">
            <a:avLst/>
          </a:prstGeom>
          <a:ln cmpd="thickThin">
            <a:solidFill>
              <a:schemeClr val="tx2">
                <a:lumMod val="60000"/>
                <a:lumOff val="40000"/>
              </a:schemeClr>
            </a:solidFill>
          </a:ln>
        </p:spPr>
      </p:pic>
      <p:sp>
        <p:nvSpPr>
          <p:cNvPr id="7" name="Rectangle 6">
            <a:extLst>
              <a:ext uri="{FF2B5EF4-FFF2-40B4-BE49-F238E27FC236}">
                <a16:creationId xmlns:a16="http://schemas.microsoft.com/office/drawing/2014/main" id="{4C12D411-60EA-4CD6-4B85-8813FDE6EA12}"/>
              </a:ext>
            </a:extLst>
          </p:cNvPr>
          <p:cNvSpPr/>
          <p:nvPr/>
        </p:nvSpPr>
        <p:spPr>
          <a:xfrm>
            <a:off x="0" y="3625324"/>
            <a:ext cx="5139158" cy="109744"/>
          </a:xfrm>
          <a:prstGeom prst="rect">
            <a:avLst/>
          </a:prstGeom>
          <a:solidFill>
            <a:srgbClr val="C1D7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black background with white text&#10;&#10;Description automatically generated">
            <a:extLst>
              <a:ext uri="{FF2B5EF4-FFF2-40B4-BE49-F238E27FC236}">
                <a16:creationId xmlns:a16="http://schemas.microsoft.com/office/drawing/2014/main" id="{081F8922-29BA-C4D0-BD6A-72BAA651D889}"/>
              </a:ext>
            </a:extLst>
          </p:cNvPr>
          <p:cNvPicPr>
            <a:picLocks noChangeAspect="1"/>
          </p:cNvPicPr>
          <p:nvPr/>
        </p:nvPicPr>
        <p:blipFill rotWithShape="1">
          <a:blip r:embed="rId7">
            <a:extLst>
              <a:ext uri="{28A0092B-C50C-407E-A947-70E740481C1C}">
                <a14:useLocalDpi xmlns:a14="http://schemas.microsoft.com/office/drawing/2010/main" val="0"/>
              </a:ext>
            </a:extLst>
          </a:blip>
          <a:srcRect l="15309" r="36258"/>
          <a:stretch/>
        </p:blipFill>
        <p:spPr>
          <a:xfrm>
            <a:off x="-8548" y="153819"/>
            <a:ext cx="4003571" cy="3217958"/>
          </a:xfrm>
          <a:prstGeom prst="rect">
            <a:avLst/>
          </a:prstGeom>
        </p:spPr>
      </p:pic>
    </p:spTree>
    <p:extLst>
      <p:ext uri="{BB962C8B-B14F-4D97-AF65-F5344CB8AC3E}">
        <p14:creationId xmlns:p14="http://schemas.microsoft.com/office/powerpoint/2010/main" val="663240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12A0A8C0-7EB3-7A58-73B6-6CA44E7DFCC8}"/>
              </a:ext>
            </a:extLst>
          </p:cNvPr>
          <p:cNvCxnSpPr>
            <a:cxnSpLocks/>
          </p:cNvCxnSpPr>
          <p:nvPr/>
        </p:nvCxnSpPr>
        <p:spPr>
          <a:xfrm>
            <a:off x="158620" y="6640524"/>
            <a:ext cx="10840306" cy="0"/>
          </a:xfrm>
          <a:prstGeom prst="line">
            <a:avLst/>
          </a:prstGeom>
          <a:ln>
            <a:solidFill>
              <a:srgbClr val="C1D72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3F6E6BA-147B-629B-565B-982A52F65C99}"/>
              </a:ext>
            </a:extLst>
          </p:cNvPr>
          <p:cNvSpPr/>
          <p:nvPr/>
        </p:nvSpPr>
        <p:spPr>
          <a:xfrm>
            <a:off x="0" y="0"/>
            <a:ext cx="4701309" cy="137315"/>
          </a:xfrm>
          <a:prstGeom prst="rect">
            <a:avLst/>
          </a:prstGeom>
          <a:solidFill>
            <a:srgbClr val="C1D7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9FFB143-4924-58AC-004C-7E3738BFC9C3}"/>
              </a:ext>
            </a:extLst>
          </p:cNvPr>
          <p:cNvSpPr/>
          <p:nvPr/>
        </p:nvSpPr>
        <p:spPr>
          <a:xfrm>
            <a:off x="0" y="137315"/>
            <a:ext cx="12192000" cy="1019681"/>
          </a:xfrm>
          <a:prstGeom prst="rect">
            <a:avLst/>
          </a:prstGeom>
          <a:solidFill>
            <a:srgbClr val="4B4C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 Placeholder 8">
            <a:extLst>
              <a:ext uri="{FF2B5EF4-FFF2-40B4-BE49-F238E27FC236}">
                <a16:creationId xmlns:a16="http://schemas.microsoft.com/office/drawing/2014/main" id="{4317BCA2-96DC-2E3A-8234-B9344BD7E2CC}"/>
              </a:ext>
            </a:extLst>
          </p:cNvPr>
          <p:cNvSpPr txBox="1">
            <a:spLocks/>
          </p:cNvSpPr>
          <p:nvPr/>
        </p:nvSpPr>
        <p:spPr>
          <a:xfrm>
            <a:off x="503433" y="363959"/>
            <a:ext cx="9928225" cy="58776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Designing Processes: Process Flow Analysis</a:t>
            </a:r>
          </a:p>
        </p:txBody>
      </p:sp>
      <p:sp>
        <p:nvSpPr>
          <p:cNvPr id="22" name="Slide Number Placeholder 30">
            <a:extLst>
              <a:ext uri="{FF2B5EF4-FFF2-40B4-BE49-F238E27FC236}">
                <a16:creationId xmlns:a16="http://schemas.microsoft.com/office/drawing/2014/main" id="{FC1D9D50-BDFA-8E31-0916-0F78CFDC415E}"/>
              </a:ext>
            </a:extLst>
          </p:cNvPr>
          <p:cNvSpPr txBox="1">
            <a:spLocks/>
          </p:cNvSpPr>
          <p:nvPr/>
        </p:nvSpPr>
        <p:spPr>
          <a:xfrm>
            <a:off x="9994619" y="6299629"/>
            <a:ext cx="354874" cy="28257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91B6195-72C9-4FAE-85A2-892D04A20BBB}" type="slidenum">
              <a:rPr lang="en-GB" sz="1000" smtClean="0">
                <a:solidFill>
                  <a:schemeClr val="tx1">
                    <a:lumMod val="50000"/>
                  </a:schemeClr>
                </a:solidFill>
              </a:rPr>
              <a:pPr algn="ctr"/>
              <a:t>10</a:t>
            </a:fld>
            <a:endParaRPr lang="en-GB" dirty="0">
              <a:solidFill>
                <a:schemeClr val="tx1">
                  <a:lumMod val="50000"/>
                </a:schemeClr>
              </a:solidFill>
            </a:endParaRPr>
          </a:p>
        </p:txBody>
      </p:sp>
      <p:sp>
        <p:nvSpPr>
          <p:cNvPr id="2" name="Text Placeholder 2">
            <a:extLst>
              <a:ext uri="{FF2B5EF4-FFF2-40B4-BE49-F238E27FC236}">
                <a16:creationId xmlns:a16="http://schemas.microsoft.com/office/drawing/2014/main" id="{A0079C8C-3053-991F-A10D-56817B779ABE}"/>
              </a:ext>
            </a:extLst>
          </p:cNvPr>
          <p:cNvSpPr txBox="1">
            <a:spLocks/>
          </p:cNvSpPr>
          <p:nvPr/>
        </p:nvSpPr>
        <p:spPr>
          <a:xfrm>
            <a:off x="10161837" y="6299630"/>
            <a:ext cx="944274" cy="282630"/>
          </a:xfrm>
          <a:prstGeom prst="rect">
            <a:avLst/>
          </a:prstGeom>
        </p:spPr>
        <p:txBody>
          <a:bodyPr vert="horz" lIns="91440" tIns="45720" rIns="91440" bIns="45720" rtlCol="0" anchor="ctr"/>
          <a:lstStyle>
            <a:defPPr>
              <a:defRPr lang="en-US"/>
            </a:defPPr>
            <a:lvl1pPr marL="0" indent="0" algn="r" defTabSz="914400" rtl="0" eaLnBrk="1" latinLnBrk="0" hangingPunct="1">
              <a:buFontTx/>
              <a:buNone/>
              <a:defRPr sz="800" kern="1200">
                <a:solidFill>
                  <a:schemeClr val="tx1"/>
                </a:solidFill>
                <a:latin typeface="+mn-lt"/>
                <a:ea typeface="+mn-ea"/>
                <a:cs typeface="+mn-cs"/>
              </a:defRPr>
            </a:lvl1pPr>
            <a:lvl2pPr marL="457200" indent="0" algn="l" defTabSz="914400" rtl="0" eaLnBrk="1" latinLnBrk="0" hangingPunct="1">
              <a:buFontTx/>
              <a:buNone/>
              <a:defRPr sz="1800" kern="1200">
                <a:solidFill>
                  <a:schemeClr val="tx1"/>
                </a:solidFill>
                <a:latin typeface="+mn-lt"/>
                <a:ea typeface="+mn-ea"/>
                <a:cs typeface="+mn-cs"/>
              </a:defRPr>
            </a:lvl2pPr>
            <a:lvl3pPr marL="914400" indent="0" algn="l" defTabSz="914400" rtl="0" eaLnBrk="1" latinLnBrk="0" hangingPunct="1">
              <a:buFontTx/>
              <a:buNone/>
              <a:defRPr sz="1800" kern="1200">
                <a:solidFill>
                  <a:schemeClr val="tx1"/>
                </a:solidFill>
                <a:latin typeface="+mn-lt"/>
                <a:ea typeface="+mn-ea"/>
                <a:cs typeface="+mn-cs"/>
              </a:defRPr>
            </a:lvl3pPr>
            <a:lvl4pPr marL="1371600" indent="0" algn="l" defTabSz="914400" rtl="0" eaLnBrk="1" latinLnBrk="0" hangingPunct="1">
              <a:buFontTx/>
              <a:buNone/>
              <a:defRPr sz="1800" kern="1200">
                <a:solidFill>
                  <a:schemeClr val="tx1"/>
                </a:solidFill>
                <a:latin typeface="+mn-lt"/>
                <a:ea typeface="+mn-ea"/>
                <a:cs typeface="+mn-cs"/>
              </a:defRPr>
            </a:lvl4pPr>
            <a:lvl5pPr marL="1828800" indent="0" algn="l" defTabSz="914400" rtl="0" eaLnBrk="1" latinLnBrk="0" hangingPunct="1">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chemeClr val="bg1"/>
                </a:solidFill>
              </a:rPr>
              <a:t>© WMG 2024</a:t>
            </a:r>
            <a:endParaRPr lang="en-GB">
              <a:solidFill>
                <a:schemeClr val="bg1"/>
              </a:solidFill>
            </a:endParaRPr>
          </a:p>
        </p:txBody>
      </p:sp>
      <p:sp>
        <p:nvSpPr>
          <p:cNvPr id="3" name="Text Placeholder 2">
            <a:extLst>
              <a:ext uri="{FF2B5EF4-FFF2-40B4-BE49-F238E27FC236}">
                <a16:creationId xmlns:a16="http://schemas.microsoft.com/office/drawing/2014/main" id="{A5CF3766-D1B9-19E4-09F7-B6E933897049}"/>
              </a:ext>
            </a:extLst>
          </p:cNvPr>
          <p:cNvSpPr txBox="1">
            <a:spLocks/>
          </p:cNvSpPr>
          <p:nvPr/>
        </p:nvSpPr>
        <p:spPr>
          <a:xfrm>
            <a:off x="10192317" y="6289470"/>
            <a:ext cx="944274" cy="282630"/>
          </a:xfrm>
          <a:prstGeom prst="rect">
            <a:avLst/>
          </a:prstGeom>
        </p:spPr>
        <p:txBody>
          <a:bodyPr vert="horz" lIns="91440" tIns="45720" rIns="91440" bIns="45720" rtlCol="0" anchor="ctr"/>
          <a:lstStyle>
            <a:defPPr>
              <a:defRPr lang="en-US"/>
            </a:defPPr>
            <a:lvl1pPr marL="0" indent="0" algn="r" defTabSz="914400" rtl="0" eaLnBrk="1" latinLnBrk="0" hangingPunct="1">
              <a:buFontTx/>
              <a:buNone/>
              <a:defRPr sz="800" kern="1200">
                <a:solidFill>
                  <a:schemeClr val="tx1"/>
                </a:solidFill>
                <a:latin typeface="+mn-lt"/>
                <a:ea typeface="+mn-ea"/>
                <a:cs typeface="+mn-cs"/>
              </a:defRPr>
            </a:lvl1pPr>
            <a:lvl2pPr marL="457200" indent="0" algn="l" defTabSz="914400" rtl="0" eaLnBrk="1" latinLnBrk="0" hangingPunct="1">
              <a:buFontTx/>
              <a:buNone/>
              <a:defRPr sz="1800" kern="1200">
                <a:solidFill>
                  <a:schemeClr val="tx1"/>
                </a:solidFill>
                <a:latin typeface="+mn-lt"/>
                <a:ea typeface="+mn-ea"/>
                <a:cs typeface="+mn-cs"/>
              </a:defRPr>
            </a:lvl2pPr>
            <a:lvl3pPr marL="914400" indent="0" algn="l" defTabSz="914400" rtl="0" eaLnBrk="1" latinLnBrk="0" hangingPunct="1">
              <a:buFontTx/>
              <a:buNone/>
              <a:defRPr sz="1800" kern="1200">
                <a:solidFill>
                  <a:schemeClr val="tx1"/>
                </a:solidFill>
                <a:latin typeface="+mn-lt"/>
                <a:ea typeface="+mn-ea"/>
                <a:cs typeface="+mn-cs"/>
              </a:defRPr>
            </a:lvl3pPr>
            <a:lvl4pPr marL="1371600" indent="0" algn="l" defTabSz="914400" rtl="0" eaLnBrk="1" latinLnBrk="0" hangingPunct="1">
              <a:buFontTx/>
              <a:buNone/>
              <a:defRPr sz="1800" kern="1200">
                <a:solidFill>
                  <a:schemeClr val="tx1"/>
                </a:solidFill>
                <a:latin typeface="+mn-lt"/>
                <a:ea typeface="+mn-ea"/>
                <a:cs typeface="+mn-cs"/>
              </a:defRPr>
            </a:lvl4pPr>
            <a:lvl5pPr marL="1828800" indent="0" algn="l" defTabSz="914400" rtl="0" eaLnBrk="1" latinLnBrk="0" hangingPunct="1">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000000"/>
                </a:solidFill>
              </a:rPr>
              <a:t>© WMG 2024</a:t>
            </a:r>
            <a:endParaRPr lang="en-GB" dirty="0">
              <a:solidFill>
                <a:srgbClr val="000000"/>
              </a:solidFill>
            </a:endParaRPr>
          </a:p>
        </p:txBody>
      </p:sp>
      <p:sp>
        <p:nvSpPr>
          <p:cNvPr id="4" name="Text Placeholder 7">
            <a:extLst>
              <a:ext uri="{FF2B5EF4-FFF2-40B4-BE49-F238E27FC236}">
                <a16:creationId xmlns:a16="http://schemas.microsoft.com/office/drawing/2014/main" id="{4430A188-A759-F7E3-FDDD-F64DD6E5D854}"/>
              </a:ext>
            </a:extLst>
          </p:cNvPr>
          <p:cNvSpPr txBox="1">
            <a:spLocks/>
          </p:cNvSpPr>
          <p:nvPr/>
        </p:nvSpPr>
        <p:spPr>
          <a:xfrm>
            <a:off x="1117197" y="1301689"/>
            <a:ext cx="10801507" cy="44920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kern="0" dirty="0"/>
              <a:t>Flowchart</a:t>
            </a:r>
            <a:endParaRPr lang="en-GB" sz="2000" kern="0" dirty="0"/>
          </a:p>
        </p:txBody>
      </p:sp>
      <p:pic>
        <p:nvPicPr>
          <p:cNvPr id="11" name="Picture 10">
            <a:extLst>
              <a:ext uri="{FF2B5EF4-FFF2-40B4-BE49-F238E27FC236}">
                <a16:creationId xmlns:a16="http://schemas.microsoft.com/office/drawing/2014/main" id="{529F1AA6-02A9-D3A0-2A5C-54ED0B269B53}"/>
              </a:ext>
            </a:extLst>
          </p:cNvPr>
          <p:cNvPicPr>
            <a:picLocks noChangeAspect="1"/>
          </p:cNvPicPr>
          <p:nvPr/>
        </p:nvPicPr>
        <p:blipFill rotWithShape="1">
          <a:blip r:embed="rId3"/>
          <a:srcRect r="55698"/>
          <a:stretch/>
        </p:blipFill>
        <p:spPr>
          <a:xfrm>
            <a:off x="1283178" y="1829535"/>
            <a:ext cx="2110516" cy="2361488"/>
          </a:xfrm>
          <a:prstGeom prst="rect">
            <a:avLst/>
          </a:prstGeom>
        </p:spPr>
      </p:pic>
      <p:pic>
        <p:nvPicPr>
          <p:cNvPr id="13" name="Picture 12">
            <a:extLst>
              <a:ext uri="{FF2B5EF4-FFF2-40B4-BE49-F238E27FC236}">
                <a16:creationId xmlns:a16="http://schemas.microsoft.com/office/drawing/2014/main" id="{BF0A5F94-0BA8-D319-4F81-C527C41B0C33}"/>
              </a:ext>
            </a:extLst>
          </p:cNvPr>
          <p:cNvPicPr>
            <a:picLocks noChangeAspect="1"/>
          </p:cNvPicPr>
          <p:nvPr/>
        </p:nvPicPr>
        <p:blipFill>
          <a:blip r:embed="rId4"/>
          <a:stretch>
            <a:fillRect/>
          </a:stretch>
        </p:blipFill>
        <p:spPr>
          <a:xfrm>
            <a:off x="4051876" y="1637112"/>
            <a:ext cx="6297617" cy="4214876"/>
          </a:xfrm>
          <a:prstGeom prst="rect">
            <a:avLst/>
          </a:prstGeom>
          <a:ln>
            <a:solidFill>
              <a:srgbClr val="002060"/>
            </a:solidFill>
          </a:ln>
        </p:spPr>
      </p:pic>
      <p:pic>
        <p:nvPicPr>
          <p:cNvPr id="14" name="Picture 13">
            <a:extLst>
              <a:ext uri="{FF2B5EF4-FFF2-40B4-BE49-F238E27FC236}">
                <a16:creationId xmlns:a16="http://schemas.microsoft.com/office/drawing/2014/main" id="{C099952E-397A-46A8-6040-4643009D8DEA}"/>
              </a:ext>
            </a:extLst>
          </p:cNvPr>
          <p:cNvPicPr>
            <a:picLocks noChangeAspect="1"/>
          </p:cNvPicPr>
          <p:nvPr/>
        </p:nvPicPr>
        <p:blipFill rotWithShape="1">
          <a:blip r:embed="rId3"/>
          <a:srcRect l="49401"/>
          <a:stretch/>
        </p:blipFill>
        <p:spPr>
          <a:xfrm>
            <a:off x="1176302" y="4306653"/>
            <a:ext cx="2131880" cy="2088507"/>
          </a:xfrm>
          <a:prstGeom prst="rect">
            <a:avLst/>
          </a:prstGeom>
        </p:spPr>
      </p:pic>
      <p:sp>
        <p:nvSpPr>
          <p:cNvPr id="15" name="TextBox 8">
            <a:extLst>
              <a:ext uri="{FF2B5EF4-FFF2-40B4-BE49-F238E27FC236}">
                <a16:creationId xmlns:a16="http://schemas.microsoft.com/office/drawing/2014/main" id="{1179C5F9-2584-3322-FD63-A48AA908F2F8}"/>
              </a:ext>
            </a:extLst>
          </p:cNvPr>
          <p:cNvSpPr txBox="1"/>
          <p:nvPr/>
        </p:nvSpPr>
        <p:spPr>
          <a:xfrm>
            <a:off x="3957223" y="5868520"/>
            <a:ext cx="6647442" cy="60016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0" dirty="0">
                <a:solidFill>
                  <a:srgbClr val="555555"/>
                </a:solidFill>
                <a:effectLst/>
                <a:latin typeface="robotoregular"/>
              </a:rPr>
              <a:t>Slack, Nigel, and Alistair Brandon-Jones. Operations Management, Pearson Education, Limited, 2019. ProQuest </a:t>
            </a:r>
            <a:r>
              <a:rPr lang="en-US" sz="1100" b="0" dirty="0" err="1">
                <a:solidFill>
                  <a:srgbClr val="555555"/>
                </a:solidFill>
                <a:effectLst/>
                <a:latin typeface="robotoregular"/>
              </a:rPr>
              <a:t>Ebook</a:t>
            </a:r>
            <a:r>
              <a:rPr lang="en-US" sz="1100" b="0" dirty="0">
                <a:solidFill>
                  <a:srgbClr val="555555"/>
                </a:solidFill>
                <a:effectLst/>
                <a:latin typeface="robotoregular"/>
              </a:rPr>
              <a:t> Central, </a:t>
            </a:r>
            <a:r>
              <a:rPr lang="en-US" sz="1100" b="0" dirty="0">
                <a:solidFill>
                  <a:srgbClr val="555555"/>
                </a:solidFill>
                <a:effectLst/>
                <a:latin typeface="robotoregular"/>
                <a:hlinkClick r:id="rId5"/>
              </a:rPr>
              <a:t>http://ebookcentral.proquest.com/lib/warw/detail.action?docID=5751937</a:t>
            </a:r>
            <a:r>
              <a:rPr lang="en-US" sz="1100" b="0" dirty="0">
                <a:solidFill>
                  <a:srgbClr val="555555"/>
                </a:solidFill>
                <a:effectLst/>
                <a:latin typeface="robotoregular"/>
              </a:rPr>
              <a:t> .</a:t>
            </a:r>
            <a:endParaRPr lang="en-US" sz="1100" dirty="0"/>
          </a:p>
        </p:txBody>
      </p:sp>
    </p:spTree>
    <p:extLst>
      <p:ext uri="{BB962C8B-B14F-4D97-AF65-F5344CB8AC3E}">
        <p14:creationId xmlns:p14="http://schemas.microsoft.com/office/powerpoint/2010/main" val="633047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12A0A8C0-7EB3-7A58-73B6-6CA44E7DFCC8}"/>
              </a:ext>
            </a:extLst>
          </p:cNvPr>
          <p:cNvCxnSpPr>
            <a:cxnSpLocks/>
          </p:cNvCxnSpPr>
          <p:nvPr/>
        </p:nvCxnSpPr>
        <p:spPr>
          <a:xfrm>
            <a:off x="158620" y="6640524"/>
            <a:ext cx="10840306" cy="0"/>
          </a:xfrm>
          <a:prstGeom prst="line">
            <a:avLst/>
          </a:prstGeom>
          <a:ln>
            <a:solidFill>
              <a:srgbClr val="C1D72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3F6E6BA-147B-629B-565B-982A52F65C99}"/>
              </a:ext>
            </a:extLst>
          </p:cNvPr>
          <p:cNvSpPr/>
          <p:nvPr/>
        </p:nvSpPr>
        <p:spPr>
          <a:xfrm>
            <a:off x="0" y="0"/>
            <a:ext cx="4701309" cy="137315"/>
          </a:xfrm>
          <a:prstGeom prst="rect">
            <a:avLst/>
          </a:prstGeom>
          <a:solidFill>
            <a:srgbClr val="C1D7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9FFB143-4924-58AC-004C-7E3738BFC9C3}"/>
              </a:ext>
            </a:extLst>
          </p:cNvPr>
          <p:cNvSpPr/>
          <p:nvPr/>
        </p:nvSpPr>
        <p:spPr>
          <a:xfrm>
            <a:off x="0" y="137315"/>
            <a:ext cx="12192000" cy="1019681"/>
          </a:xfrm>
          <a:prstGeom prst="rect">
            <a:avLst/>
          </a:prstGeom>
          <a:solidFill>
            <a:srgbClr val="4B4C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 Placeholder 8">
            <a:extLst>
              <a:ext uri="{FF2B5EF4-FFF2-40B4-BE49-F238E27FC236}">
                <a16:creationId xmlns:a16="http://schemas.microsoft.com/office/drawing/2014/main" id="{4317BCA2-96DC-2E3A-8234-B9344BD7E2CC}"/>
              </a:ext>
            </a:extLst>
          </p:cNvPr>
          <p:cNvSpPr txBox="1">
            <a:spLocks/>
          </p:cNvSpPr>
          <p:nvPr/>
        </p:nvSpPr>
        <p:spPr>
          <a:xfrm>
            <a:off x="503433" y="363959"/>
            <a:ext cx="9928225" cy="58776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Designing Processes:</a:t>
            </a:r>
          </a:p>
        </p:txBody>
      </p:sp>
      <p:sp>
        <p:nvSpPr>
          <p:cNvPr id="22" name="Slide Number Placeholder 30">
            <a:extLst>
              <a:ext uri="{FF2B5EF4-FFF2-40B4-BE49-F238E27FC236}">
                <a16:creationId xmlns:a16="http://schemas.microsoft.com/office/drawing/2014/main" id="{FC1D9D50-BDFA-8E31-0916-0F78CFDC415E}"/>
              </a:ext>
            </a:extLst>
          </p:cNvPr>
          <p:cNvSpPr txBox="1">
            <a:spLocks/>
          </p:cNvSpPr>
          <p:nvPr/>
        </p:nvSpPr>
        <p:spPr>
          <a:xfrm>
            <a:off x="9994619" y="6299629"/>
            <a:ext cx="354874" cy="28257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91B6195-72C9-4FAE-85A2-892D04A20BBB}" type="slidenum">
              <a:rPr lang="en-GB" sz="1000" smtClean="0">
                <a:solidFill>
                  <a:schemeClr val="tx1">
                    <a:lumMod val="50000"/>
                  </a:schemeClr>
                </a:solidFill>
              </a:rPr>
              <a:pPr algn="ctr"/>
              <a:t>11</a:t>
            </a:fld>
            <a:endParaRPr lang="en-GB" dirty="0">
              <a:solidFill>
                <a:schemeClr val="tx1">
                  <a:lumMod val="50000"/>
                </a:schemeClr>
              </a:solidFill>
            </a:endParaRPr>
          </a:p>
        </p:txBody>
      </p:sp>
      <p:sp>
        <p:nvSpPr>
          <p:cNvPr id="2" name="Text Placeholder 2">
            <a:extLst>
              <a:ext uri="{FF2B5EF4-FFF2-40B4-BE49-F238E27FC236}">
                <a16:creationId xmlns:a16="http://schemas.microsoft.com/office/drawing/2014/main" id="{A0079C8C-3053-991F-A10D-56817B779ABE}"/>
              </a:ext>
            </a:extLst>
          </p:cNvPr>
          <p:cNvSpPr txBox="1">
            <a:spLocks/>
          </p:cNvSpPr>
          <p:nvPr/>
        </p:nvSpPr>
        <p:spPr>
          <a:xfrm>
            <a:off x="10161837" y="6299630"/>
            <a:ext cx="944274" cy="282630"/>
          </a:xfrm>
          <a:prstGeom prst="rect">
            <a:avLst/>
          </a:prstGeom>
        </p:spPr>
        <p:txBody>
          <a:bodyPr vert="horz" lIns="91440" tIns="45720" rIns="91440" bIns="45720" rtlCol="0" anchor="ctr"/>
          <a:lstStyle>
            <a:defPPr>
              <a:defRPr lang="en-US"/>
            </a:defPPr>
            <a:lvl1pPr marL="0" indent="0" algn="r" defTabSz="914400" rtl="0" eaLnBrk="1" latinLnBrk="0" hangingPunct="1">
              <a:buFontTx/>
              <a:buNone/>
              <a:defRPr sz="800" kern="1200">
                <a:solidFill>
                  <a:schemeClr val="tx1"/>
                </a:solidFill>
                <a:latin typeface="+mn-lt"/>
                <a:ea typeface="+mn-ea"/>
                <a:cs typeface="+mn-cs"/>
              </a:defRPr>
            </a:lvl1pPr>
            <a:lvl2pPr marL="457200" indent="0" algn="l" defTabSz="914400" rtl="0" eaLnBrk="1" latinLnBrk="0" hangingPunct="1">
              <a:buFontTx/>
              <a:buNone/>
              <a:defRPr sz="1800" kern="1200">
                <a:solidFill>
                  <a:schemeClr val="tx1"/>
                </a:solidFill>
                <a:latin typeface="+mn-lt"/>
                <a:ea typeface="+mn-ea"/>
                <a:cs typeface="+mn-cs"/>
              </a:defRPr>
            </a:lvl2pPr>
            <a:lvl3pPr marL="914400" indent="0" algn="l" defTabSz="914400" rtl="0" eaLnBrk="1" latinLnBrk="0" hangingPunct="1">
              <a:buFontTx/>
              <a:buNone/>
              <a:defRPr sz="1800" kern="1200">
                <a:solidFill>
                  <a:schemeClr val="tx1"/>
                </a:solidFill>
                <a:latin typeface="+mn-lt"/>
                <a:ea typeface="+mn-ea"/>
                <a:cs typeface="+mn-cs"/>
              </a:defRPr>
            </a:lvl3pPr>
            <a:lvl4pPr marL="1371600" indent="0" algn="l" defTabSz="914400" rtl="0" eaLnBrk="1" latinLnBrk="0" hangingPunct="1">
              <a:buFontTx/>
              <a:buNone/>
              <a:defRPr sz="1800" kern="1200">
                <a:solidFill>
                  <a:schemeClr val="tx1"/>
                </a:solidFill>
                <a:latin typeface="+mn-lt"/>
                <a:ea typeface="+mn-ea"/>
                <a:cs typeface="+mn-cs"/>
              </a:defRPr>
            </a:lvl4pPr>
            <a:lvl5pPr marL="1828800" indent="0" algn="l" defTabSz="914400" rtl="0" eaLnBrk="1" latinLnBrk="0" hangingPunct="1">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chemeClr val="bg1"/>
                </a:solidFill>
              </a:rPr>
              <a:t>© WMG 2024</a:t>
            </a:r>
            <a:endParaRPr lang="en-GB">
              <a:solidFill>
                <a:schemeClr val="bg1"/>
              </a:solidFill>
            </a:endParaRPr>
          </a:p>
        </p:txBody>
      </p:sp>
      <p:sp>
        <p:nvSpPr>
          <p:cNvPr id="3" name="Text Placeholder 2">
            <a:extLst>
              <a:ext uri="{FF2B5EF4-FFF2-40B4-BE49-F238E27FC236}">
                <a16:creationId xmlns:a16="http://schemas.microsoft.com/office/drawing/2014/main" id="{A5CF3766-D1B9-19E4-09F7-B6E933897049}"/>
              </a:ext>
            </a:extLst>
          </p:cNvPr>
          <p:cNvSpPr txBox="1">
            <a:spLocks/>
          </p:cNvSpPr>
          <p:nvPr/>
        </p:nvSpPr>
        <p:spPr>
          <a:xfrm>
            <a:off x="10192317" y="6289470"/>
            <a:ext cx="944274" cy="282630"/>
          </a:xfrm>
          <a:prstGeom prst="rect">
            <a:avLst/>
          </a:prstGeom>
        </p:spPr>
        <p:txBody>
          <a:bodyPr vert="horz" lIns="91440" tIns="45720" rIns="91440" bIns="45720" rtlCol="0" anchor="ctr"/>
          <a:lstStyle>
            <a:defPPr>
              <a:defRPr lang="en-US"/>
            </a:defPPr>
            <a:lvl1pPr marL="0" indent="0" algn="r" defTabSz="914400" rtl="0" eaLnBrk="1" latinLnBrk="0" hangingPunct="1">
              <a:buFontTx/>
              <a:buNone/>
              <a:defRPr sz="800" kern="1200">
                <a:solidFill>
                  <a:schemeClr val="tx1"/>
                </a:solidFill>
                <a:latin typeface="+mn-lt"/>
                <a:ea typeface="+mn-ea"/>
                <a:cs typeface="+mn-cs"/>
              </a:defRPr>
            </a:lvl1pPr>
            <a:lvl2pPr marL="457200" indent="0" algn="l" defTabSz="914400" rtl="0" eaLnBrk="1" latinLnBrk="0" hangingPunct="1">
              <a:buFontTx/>
              <a:buNone/>
              <a:defRPr sz="1800" kern="1200">
                <a:solidFill>
                  <a:schemeClr val="tx1"/>
                </a:solidFill>
                <a:latin typeface="+mn-lt"/>
                <a:ea typeface="+mn-ea"/>
                <a:cs typeface="+mn-cs"/>
              </a:defRPr>
            </a:lvl2pPr>
            <a:lvl3pPr marL="914400" indent="0" algn="l" defTabSz="914400" rtl="0" eaLnBrk="1" latinLnBrk="0" hangingPunct="1">
              <a:buFontTx/>
              <a:buNone/>
              <a:defRPr sz="1800" kern="1200">
                <a:solidFill>
                  <a:schemeClr val="tx1"/>
                </a:solidFill>
                <a:latin typeface="+mn-lt"/>
                <a:ea typeface="+mn-ea"/>
                <a:cs typeface="+mn-cs"/>
              </a:defRPr>
            </a:lvl3pPr>
            <a:lvl4pPr marL="1371600" indent="0" algn="l" defTabSz="914400" rtl="0" eaLnBrk="1" latinLnBrk="0" hangingPunct="1">
              <a:buFontTx/>
              <a:buNone/>
              <a:defRPr sz="1800" kern="1200">
                <a:solidFill>
                  <a:schemeClr val="tx1"/>
                </a:solidFill>
                <a:latin typeface="+mn-lt"/>
                <a:ea typeface="+mn-ea"/>
                <a:cs typeface="+mn-cs"/>
              </a:defRPr>
            </a:lvl4pPr>
            <a:lvl5pPr marL="1828800" indent="0" algn="l" defTabSz="914400" rtl="0" eaLnBrk="1" latinLnBrk="0" hangingPunct="1">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000000"/>
                </a:solidFill>
              </a:rPr>
              <a:t>© WMG 2024</a:t>
            </a:r>
            <a:endParaRPr lang="en-GB" dirty="0">
              <a:solidFill>
                <a:srgbClr val="000000"/>
              </a:solidFill>
            </a:endParaRPr>
          </a:p>
        </p:txBody>
      </p:sp>
      <p:sp>
        <p:nvSpPr>
          <p:cNvPr id="6146" name="AutoShape 12">
            <a:extLst>
              <a:ext uri="{FF2B5EF4-FFF2-40B4-BE49-F238E27FC236}">
                <a16:creationId xmlns:a16="http://schemas.microsoft.com/office/drawing/2014/main" id="{A4636E6B-2F67-F3F7-19DF-8EF156F86FBD}"/>
              </a:ext>
            </a:extLst>
          </p:cNvPr>
          <p:cNvSpPr>
            <a:spLocks noChangeArrowheads="1"/>
          </p:cNvSpPr>
          <p:nvPr/>
        </p:nvSpPr>
        <p:spPr bwMode="auto">
          <a:xfrm>
            <a:off x="1029421" y="1659475"/>
            <a:ext cx="7343775" cy="1800225"/>
          </a:xfrm>
          <a:prstGeom prst="roundRect">
            <a:avLst>
              <a:gd name="adj" fmla="val 16667"/>
            </a:avLst>
          </a:prstGeom>
          <a:solidFill>
            <a:srgbClr val="79C6FF"/>
          </a:solidFill>
          <a:ln w="34925" cmpd="sng">
            <a:solidFill>
              <a:schemeClr val="tx2">
                <a:lumMod val="75000"/>
              </a:schemeClr>
            </a:solidFill>
            <a:round/>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aphicFrame>
        <p:nvGraphicFramePr>
          <p:cNvPr id="6149" name="Object 4">
            <a:extLst>
              <a:ext uri="{FF2B5EF4-FFF2-40B4-BE49-F238E27FC236}">
                <a16:creationId xmlns:a16="http://schemas.microsoft.com/office/drawing/2014/main" id="{8739B975-6973-CFF8-F45B-2D9F3610F9D1}"/>
              </a:ext>
            </a:extLst>
          </p:cNvPr>
          <p:cNvGraphicFramePr>
            <a:graphicFrameLocks noChangeAspect="1"/>
          </p:cNvGraphicFramePr>
          <p:nvPr>
            <p:extLst>
              <p:ext uri="{D42A27DB-BD31-4B8C-83A1-F6EECF244321}">
                <p14:modId xmlns:p14="http://schemas.microsoft.com/office/powerpoint/2010/main" val="3094519357"/>
              </p:ext>
            </p:extLst>
          </p:nvPr>
        </p:nvGraphicFramePr>
        <p:xfrm>
          <a:off x="1318345" y="1875374"/>
          <a:ext cx="1079500" cy="700088"/>
        </p:xfrm>
        <a:graphic>
          <a:graphicData uri="http://schemas.openxmlformats.org/presentationml/2006/ole">
            <mc:AlternateContent xmlns:mc="http://schemas.openxmlformats.org/markup-compatibility/2006">
              <mc:Choice xmlns:v="urn:schemas-microsoft-com:vml" Requires="v">
                <p:oleObj name="Visio" r:id="rId3" imgW="1735418" imgH="1125027" progId="Visio.Drawing.11">
                  <p:embed/>
                </p:oleObj>
              </mc:Choice>
              <mc:Fallback>
                <p:oleObj name="Visio" r:id="rId3" imgW="1735418" imgH="1125027" progId="Visio.Drawing.11">
                  <p:embed/>
                  <p:pic>
                    <p:nvPicPr>
                      <p:cNvPr id="6149" name="Object 4">
                        <a:extLst>
                          <a:ext uri="{FF2B5EF4-FFF2-40B4-BE49-F238E27FC236}">
                            <a16:creationId xmlns:a16="http://schemas.microsoft.com/office/drawing/2014/main" id="{8739B975-6973-CFF8-F45B-2D9F3610F9D1}"/>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8345" y="1875374"/>
                        <a:ext cx="1079500" cy="70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0" name="Object 8">
            <a:extLst>
              <a:ext uri="{FF2B5EF4-FFF2-40B4-BE49-F238E27FC236}">
                <a16:creationId xmlns:a16="http://schemas.microsoft.com/office/drawing/2014/main" id="{8525CBB4-55E7-3F2E-E14A-B0805CF52107}"/>
              </a:ext>
            </a:extLst>
          </p:cNvPr>
          <p:cNvGraphicFramePr>
            <a:graphicFrameLocks noChangeAspect="1"/>
          </p:cNvGraphicFramePr>
          <p:nvPr>
            <p:extLst>
              <p:ext uri="{D42A27DB-BD31-4B8C-83A1-F6EECF244321}">
                <p14:modId xmlns:p14="http://schemas.microsoft.com/office/powerpoint/2010/main" val="2848328978"/>
              </p:ext>
            </p:extLst>
          </p:nvPr>
        </p:nvGraphicFramePr>
        <p:xfrm>
          <a:off x="3261445" y="1730912"/>
          <a:ext cx="855662" cy="1046162"/>
        </p:xfrm>
        <a:graphic>
          <a:graphicData uri="http://schemas.openxmlformats.org/presentationml/2006/ole">
            <mc:AlternateContent xmlns:mc="http://schemas.openxmlformats.org/markup-compatibility/2006">
              <mc:Choice xmlns:v="urn:schemas-microsoft-com:vml" Requires="v">
                <p:oleObj name="Visio" r:id="rId5" imgW="1389346" imgH="1699072" progId="Visio.Drawing.11">
                  <p:embed/>
                </p:oleObj>
              </mc:Choice>
              <mc:Fallback>
                <p:oleObj name="Visio" r:id="rId5" imgW="1389346" imgH="1699072" progId="Visio.Drawing.11">
                  <p:embed/>
                  <p:pic>
                    <p:nvPicPr>
                      <p:cNvPr id="6150" name="Object 8">
                        <a:extLst>
                          <a:ext uri="{FF2B5EF4-FFF2-40B4-BE49-F238E27FC236}">
                            <a16:creationId xmlns:a16="http://schemas.microsoft.com/office/drawing/2014/main" id="{8525CBB4-55E7-3F2E-E14A-B0805CF52107}"/>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1445" y="1730912"/>
                        <a:ext cx="855662" cy="104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1" name="Object 10">
            <a:extLst>
              <a:ext uri="{FF2B5EF4-FFF2-40B4-BE49-F238E27FC236}">
                <a16:creationId xmlns:a16="http://schemas.microsoft.com/office/drawing/2014/main" id="{4DD2D1BF-58D8-B3FC-0216-CC88F33E4134}"/>
              </a:ext>
            </a:extLst>
          </p:cNvPr>
          <p:cNvGraphicFramePr>
            <a:graphicFrameLocks noChangeAspect="1"/>
          </p:cNvGraphicFramePr>
          <p:nvPr>
            <p:extLst>
              <p:ext uri="{D42A27DB-BD31-4B8C-83A1-F6EECF244321}">
                <p14:modId xmlns:p14="http://schemas.microsoft.com/office/powerpoint/2010/main" val="594854015"/>
              </p:ext>
            </p:extLst>
          </p:nvPr>
        </p:nvGraphicFramePr>
        <p:xfrm>
          <a:off x="6719021" y="1730913"/>
          <a:ext cx="1368425" cy="1106487"/>
        </p:xfrm>
        <a:graphic>
          <a:graphicData uri="http://schemas.openxmlformats.org/presentationml/2006/ole">
            <mc:AlternateContent xmlns:mc="http://schemas.openxmlformats.org/markup-compatibility/2006">
              <mc:Choice xmlns:v="urn:schemas-microsoft-com:vml" Requires="v">
                <p:oleObj name="Visio" r:id="rId7" imgW="1886057" imgH="1523940" progId="Visio.Drawing.11">
                  <p:embed/>
                </p:oleObj>
              </mc:Choice>
              <mc:Fallback>
                <p:oleObj name="Visio" r:id="rId7" imgW="1886057" imgH="1523940" progId="Visio.Drawing.11">
                  <p:embed/>
                  <p:pic>
                    <p:nvPicPr>
                      <p:cNvPr id="6151" name="Object 10">
                        <a:extLst>
                          <a:ext uri="{FF2B5EF4-FFF2-40B4-BE49-F238E27FC236}">
                            <a16:creationId xmlns:a16="http://schemas.microsoft.com/office/drawing/2014/main" id="{4DD2D1BF-58D8-B3FC-0216-CC88F33E41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9021" y="1730913"/>
                        <a:ext cx="1368425" cy="110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2" name="Object 11">
            <a:extLst>
              <a:ext uri="{FF2B5EF4-FFF2-40B4-BE49-F238E27FC236}">
                <a16:creationId xmlns:a16="http://schemas.microsoft.com/office/drawing/2014/main" id="{17878F5C-9D17-7212-AC79-4F45A4B213D2}"/>
              </a:ext>
            </a:extLst>
          </p:cNvPr>
          <p:cNvGraphicFramePr>
            <a:graphicFrameLocks noChangeAspect="1"/>
          </p:cNvGraphicFramePr>
          <p:nvPr>
            <p:extLst>
              <p:ext uri="{D42A27DB-BD31-4B8C-83A1-F6EECF244321}">
                <p14:modId xmlns:p14="http://schemas.microsoft.com/office/powerpoint/2010/main" val="1622308354"/>
              </p:ext>
            </p:extLst>
          </p:nvPr>
        </p:nvGraphicFramePr>
        <p:xfrm>
          <a:off x="4845770" y="1802350"/>
          <a:ext cx="876300" cy="809625"/>
        </p:xfrm>
        <a:graphic>
          <a:graphicData uri="http://schemas.openxmlformats.org/presentationml/2006/ole">
            <mc:AlternateContent xmlns:mc="http://schemas.openxmlformats.org/markup-compatibility/2006">
              <mc:Choice xmlns:v="urn:schemas-microsoft-com:vml" Requires="v">
                <p:oleObj name="Visio" r:id="rId9" imgW="876740" imgH="809717" progId="Visio.Drawing.11">
                  <p:embed/>
                </p:oleObj>
              </mc:Choice>
              <mc:Fallback>
                <p:oleObj name="Visio" r:id="rId9" imgW="876740" imgH="809717" progId="Visio.Drawing.11">
                  <p:embed/>
                  <p:pic>
                    <p:nvPicPr>
                      <p:cNvPr id="6152" name="Object 11">
                        <a:extLst>
                          <a:ext uri="{FF2B5EF4-FFF2-40B4-BE49-F238E27FC236}">
                            <a16:creationId xmlns:a16="http://schemas.microsoft.com/office/drawing/2014/main" id="{17878F5C-9D17-7212-AC79-4F45A4B213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5770" y="1802350"/>
                        <a:ext cx="8763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3" name="Rectangle 13">
            <a:extLst>
              <a:ext uri="{FF2B5EF4-FFF2-40B4-BE49-F238E27FC236}">
                <a16:creationId xmlns:a16="http://schemas.microsoft.com/office/drawing/2014/main" id="{7FFF9B48-9884-E943-8593-A3558BD1F7CB}"/>
              </a:ext>
            </a:extLst>
          </p:cNvPr>
          <p:cNvSpPr>
            <a:spLocks noChangeArrowheads="1"/>
          </p:cNvSpPr>
          <p:nvPr/>
        </p:nvSpPr>
        <p:spPr bwMode="auto">
          <a:xfrm>
            <a:off x="1389783" y="2954874"/>
            <a:ext cx="792163" cy="431800"/>
          </a:xfrm>
          <a:prstGeom prst="rect">
            <a:avLst/>
          </a:prstGeom>
          <a:solidFill>
            <a:schemeClr val="tx2">
              <a:lumMod val="60000"/>
              <a:lumOff val="40000"/>
            </a:schemeClr>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GB" altLang="en-US" sz="1600" dirty="0"/>
              <a:t>A</a:t>
            </a:r>
          </a:p>
          <a:p>
            <a:pPr algn="ctr"/>
            <a:r>
              <a:rPr lang="en-GB" altLang="en-US" sz="1600" dirty="0"/>
              <a:t>8 min</a:t>
            </a:r>
          </a:p>
        </p:txBody>
      </p:sp>
      <p:sp>
        <p:nvSpPr>
          <p:cNvPr id="6154" name="Rectangle 14">
            <a:extLst>
              <a:ext uri="{FF2B5EF4-FFF2-40B4-BE49-F238E27FC236}">
                <a16:creationId xmlns:a16="http://schemas.microsoft.com/office/drawing/2014/main" id="{977469DE-9A9C-8FFA-F975-6EC1B0FF25C9}"/>
              </a:ext>
            </a:extLst>
          </p:cNvPr>
          <p:cNvSpPr>
            <a:spLocks noChangeArrowheads="1"/>
          </p:cNvSpPr>
          <p:nvPr/>
        </p:nvSpPr>
        <p:spPr bwMode="auto">
          <a:xfrm>
            <a:off x="3405908" y="2954874"/>
            <a:ext cx="792163" cy="431800"/>
          </a:xfrm>
          <a:prstGeom prst="rect">
            <a:avLst/>
          </a:prstGeom>
          <a:solidFill>
            <a:schemeClr val="tx2">
              <a:lumMod val="60000"/>
              <a:lumOff val="40000"/>
            </a:schemeClr>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GB" altLang="en-US" sz="1600" dirty="0"/>
              <a:t>B</a:t>
            </a:r>
          </a:p>
          <a:p>
            <a:pPr algn="ctr"/>
            <a:r>
              <a:rPr lang="en-GB" altLang="en-US" sz="1600" dirty="0"/>
              <a:t>10 min</a:t>
            </a:r>
          </a:p>
        </p:txBody>
      </p:sp>
      <p:sp>
        <p:nvSpPr>
          <p:cNvPr id="6155" name="Rectangle 15">
            <a:extLst>
              <a:ext uri="{FF2B5EF4-FFF2-40B4-BE49-F238E27FC236}">
                <a16:creationId xmlns:a16="http://schemas.microsoft.com/office/drawing/2014/main" id="{C72EEB9F-4EC6-217B-4434-46AB0C5C42C3}"/>
              </a:ext>
            </a:extLst>
          </p:cNvPr>
          <p:cNvSpPr>
            <a:spLocks noChangeArrowheads="1"/>
          </p:cNvSpPr>
          <p:nvPr/>
        </p:nvSpPr>
        <p:spPr bwMode="auto">
          <a:xfrm>
            <a:off x="4990233" y="2954874"/>
            <a:ext cx="792163" cy="431800"/>
          </a:xfrm>
          <a:prstGeom prst="rect">
            <a:avLst/>
          </a:prstGeom>
          <a:solidFill>
            <a:schemeClr val="tx2">
              <a:lumMod val="60000"/>
              <a:lumOff val="40000"/>
            </a:schemeClr>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GB" altLang="en-US" sz="1600"/>
              <a:t>C</a:t>
            </a:r>
          </a:p>
          <a:p>
            <a:pPr algn="ctr"/>
            <a:r>
              <a:rPr lang="en-GB" altLang="en-US" sz="1600"/>
              <a:t>15 min</a:t>
            </a:r>
          </a:p>
        </p:txBody>
      </p:sp>
      <p:sp>
        <p:nvSpPr>
          <p:cNvPr id="6156" name="Rectangle 16">
            <a:extLst>
              <a:ext uri="{FF2B5EF4-FFF2-40B4-BE49-F238E27FC236}">
                <a16:creationId xmlns:a16="http://schemas.microsoft.com/office/drawing/2014/main" id="{6FFAFE87-AEB0-9693-109E-82FD5386F4F3}"/>
              </a:ext>
            </a:extLst>
          </p:cNvPr>
          <p:cNvSpPr>
            <a:spLocks noChangeArrowheads="1"/>
          </p:cNvSpPr>
          <p:nvPr/>
        </p:nvSpPr>
        <p:spPr bwMode="auto">
          <a:xfrm>
            <a:off x="7006358" y="2954874"/>
            <a:ext cx="792163" cy="431800"/>
          </a:xfrm>
          <a:prstGeom prst="rect">
            <a:avLst/>
          </a:prstGeom>
          <a:solidFill>
            <a:schemeClr val="tx2">
              <a:lumMod val="60000"/>
              <a:lumOff val="40000"/>
            </a:schemeClr>
          </a:solidFill>
          <a:ln>
            <a:noFill/>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GB" altLang="en-US" sz="1600"/>
              <a:t>D</a:t>
            </a:r>
          </a:p>
          <a:p>
            <a:pPr algn="ctr"/>
            <a:r>
              <a:rPr lang="en-GB" altLang="en-US" sz="1600"/>
              <a:t>13 min</a:t>
            </a:r>
          </a:p>
        </p:txBody>
      </p:sp>
      <p:sp>
        <p:nvSpPr>
          <p:cNvPr id="6157" name="AutoShape 17">
            <a:extLst>
              <a:ext uri="{FF2B5EF4-FFF2-40B4-BE49-F238E27FC236}">
                <a16:creationId xmlns:a16="http://schemas.microsoft.com/office/drawing/2014/main" id="{5D2AEDF5-0501-8A6A-2C3A-8A2173006D0C}"/>
              </a:ext>
            </a:extLst>
          </p:cNvPr>
          <p:cNvSpPr>
            <a:spLocks noChangeArrowheads="1"/>
          </p:cNvSpPr>
          <p:nvPr/>
        </p:nvSpPr>
        <p:spPr bwMode="auto">
          <a:xfrm>
            <a:off x="2613745" y="2162713"/>
            <a:ext cx="576262" cy="288925"/>
          </a:xfrm>
          <a:prstGeom prst="rightArrow">
            <a:avLst>
              <a:gd name="adj1" fmla="val 50000"/>
              <a:gd name="adj2" fmla="val 49863"/>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158" name="AutoShape 18">
            <a:extLst>
              <a:ext uri="{FF2B5EF4-FFF2-40B4-BE49-F238E27FC236}">
                <a16:creationId xmlns:a16="http://schemas.microsoft.com/office/drawing/2014/main" id="{B9FF9E97-4654-FDBF-B8AB-CDA0A17929BA}"/>
              </a:ext>
            </a:extLst>
          </p:cNvPr>
          <p:cNvSpPr>
            <a:spLocks noChangeArrowheads="1"/>
          </p:cNvSpPr>
          <p:nvPr/>
        </p:nvSpPr>
        <p:spPr bwMode="auto">
          <a:xfrm>
            <a:off x="4198070" y="2162713"/>
            <a:ext cx="576262" cy="288925"/>
          </a:xfrm>
          <a:prstGeom prst="rightArrow">
            <a:avLst>
              <a:gd name="adj1" fmla="val 50000"/>
              <a:gd name="adj2" fmla="val 49863"/>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159" name="AutoShape 19">
            <a:extLst>
              <a:ext uri="{FF2B5EF4-FFF2-40B4-BE49-F238E27FC236}">
                <a16:creationId xmlns:a16="http://schemas.microsoft.com/office/drawing/2014/main" id="{8F7B10ED-CD37-5583-3476-22CF159A1031}"/>
              </a:ext>
            </a:extLst>
          </p:cNvPr>
          <p:cNvSpPr>
            <a:spLocks noChangeArrowheads="1"/>
          </p:cNvSpPr>
          <p:nvPr/>
        </p:nvSpPr>
        <p:spPr bwMode="auto">
          <a:xfrm>
            <a:off x="5998295" y="2235738"/>
            <a:ext cx="576262" cy="288925"/>
          </a:xfrm>
          <a:prstGeom prst="rightArrow">
            <a:avLst>
              <a:gd name="adj1" fmla="val 50000"/>
              <a:gd name="adj2" fmla="val 49863"/>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p>
        </p:txBody>
      </p:sp>
      <p:pic>
        <p:nvPicPr>
          <p:cNvPr id="9" name="Picture 8">
            <a:extLst>
              <a:ext uri="{FF2B5EF4-FFF2-40B4-BE49-F238E27FC236}">
                <a16:creationId xmlns:a16="http://schemas.microsoft.com/office/drawing/2014/main" id="{0964882B-4B13-AA19-3073-A7EE13419653}"/>
              </a:ext>
            </a:extLst>
          </p:cNvPr>
          <p:cNvPicPr>
            <a:picLocks noChangeAspect="1"/>
          </p:cNvPicPr>
          <p:nvPr/>
        </p:nvPicPr>
        <p:blipFill rotWithShape="1">
          <a:blip r:embed="rId11"/>
          <a:srcRect l="-3899" t="-8405" r="73560" b="8405"/>
          <a:stretch/>
        </p:blipFill>
        <p:spPr>
          <a:xfrm>
            <a:off x="8426618" y="1131188"/>
            <a:ext cx="3218466" cy="4833037"/>
          </a:xfrm>
          <a:prstGeom prst="rect">
            <a:avLst/>
          </a:prstGeom>
        </p:spPr>
      </p:pic>
      <p:sp>
        <p:nvSpPr>
          <p:cNvPr id="13" name="TextBox 12">
            <a:extLst>
              <a:ext uri="{FF2B5EF4-FFF2-40B4-BE49-F238E27FC236}">
                <a16:creationId xmlns:a16="http://schemas.microsoft.com/office/drawing/2014/main" id="{159CEBF2-8396-A638-42DD-8AE296F7A390}"/>
              </a:ext>
            </a:extLst>
          </p:cNvPr>
          <p:cNvSpPr txBox="1"/>
          <p:nvPr/>
        </p:nvSpPr>
        <p:spPr>
          <a:xfrm>
            <a:off x="1389703" y="4005042"/>
            <a:ext cx="5993736" cy="830997"/>
          </a:xfrm>
          <a:prstGeom prst="rect">
            <a:avLst/>
          </a:prstGeom>
          <a:noFill/>
        </p:spPr>
        <p:txBody>
          <a:bodyPr wrap="square">
            <a:spAutoFit/>
          </a:bodyPr>
          <a:lstStyle/>
          <a:p>
            <a:r>
              <a:rPr lang="en-GB" sz="2400" b="1" i="0" dirty="0">
                <a:effectLst/>
                <a:highlight>
                  <a:srgbClr val="FFFFFF"/>
                </a:highlight>
                <a:latin typeface="ProximaNova"/>
              </a:rPr>
              <a:t>What is the maximum output capacity per hour for the flowline shown?</a:t>
            </a:r>
            <a:endParaRPr lang="en-GB" sz="2400" b="1" dirty="0"/>
          </a:p>
        </p:txBody>
      </p:sp>
      <p:sp>
        <p:nvSpPr>
          <p:cNvPr id="14" name="TextBox 13">
            <a:extLst>
              <a:ext uri="{FF2B5EF4-FFF2-40B4-BE49-F238E27FC236}">
                <a16:creationId xmlns:a16="http://schemas.microsoft.com/office/drawing/2014/main" id="{F8F4C58F-3025-6427-5CAE-0DBA9EE68A68}"/>
              </a:ext>
            </a:extLst>
          </p:cNvPr>
          <p:cNvSpPr txBox="1"/>
          <p:nvPr/>
        </p:nvSpPr>
        <p:spPr>
          <a:xfrm>
            <a:off x="1389703" y="5227415"/>
            <a:ext cx="5993736" cy="461665"/>
          </a:xfrm>
          <a:prstGeom prst="rect">
            <a:avLst/>
          </a:prstGeom>
          <a:noFill/>
        </p:spPr>
        <p:txBody>
          <a:bodyPr wrap="square">
            <a:spAutoFit/>
          </a:bodyPr>
          <a:lstStyle/>
          <a:p>
            <a:r>
              <a:rPr lang="en-GB" sz="2400" b="1" dirty="0">
                <a:highlight>
                  <a:srgbClr val="FFFFFF"/>
                </a:highlight>
                <a:latin typeface="ProximaNova"/>
              </a:rPr>
              <a:t>How can this problem be resolve?</a:t>
            </a:r>
            <a:endParaRPr lang="en-GB" sz="2400" b="1" dirty="0"/>
          </a:p>
        </p:txBody>
      </p:sp>
    </p:spTree>
    <p:extLst>
      <p:ext uri="{BB962C8B-B14F-4D97-AF65-F5344CB8AC3E}">
        <p14:creationId xmlns:p14="http://schemas.microsoft.com/office/powerpoint/2010/main" val="146299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12A0A8C0-7EB3-7A58-73B6-6CA44E7DFCC8}"/>
              </a:ext>
            </a:extLst>
          </p:cNvPr>
          <p:cNvCxnSpPr>
            <a:cxnSpLocks/>
          </p:cNvCxnSpPr>
          <p:nvPr/>
        </p:nvCxnSpPr>
        <p:spPr>
          <a:xfrm>
            <a:off x="158620" y="6640524"/>
            <a:ext cx="10840306" cy="0"/>
          </a:xfrm>
          <a:prstGeom prst="line">
            <a:avLst/>
          </a:prstGeom>
          <a:ln>
            <a:solidFill>
              <a:srgbClr val="C1D72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3F6E6BA-147B-629B-565B-982A52F65C99}"/>
              </a:ext>
            </a:extLst>
          </p:cNvPr>
          <p:cNvSpPr/>
          <p:nvPr/>
        </p:nvSpPr>
        <p:spPr>
          <a:xfrm>
            <a:off x="0" y="0"/>
            <a:ext cx="4701309" cy="137315"/>
          </a:xfrm>
          <a:prstGeom prst="rect">
            <a:avLst/>
          </a:prstGeom>
          <a:solidFill>
            <a:srgbClr val="C1D7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9FFB143-4924-58AC-004C-7E3738BFC9C3}"/>
              </a:ext>
            </a:extLst>
          </p:cNvPr>
          <p:cNvSpPr/>
          <p:nvPr/>
        </p:nvSpPr>
        <p:spPr>
          <a:xfrm>
            <a:off x="0" y="137315"/>
            <a:ext cx="12192000" cy="1019681"/>
          </a:xfrm>
          <a:prstGeom prst="rect">
            <a:avLst/>
          </a:prstGeom>
          <a:solidFill>
            <a:srgbClr val="4B4C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 Placeholder 8">
            <a:extLst>
              <a:ext uri="{FF2B5EF4-FFF2-40B4-BE49-F238E27FC236}">
                <a16:creationId xmlns:a16="http://schemas.microsoft.com/office/drawing/2014/main" id="{4317BCA2-96DC-2E3A-8234-B9344BD7E2CC}"/>
              </a:ext>
            </a:extLst>
          </p:cNvPr>
          <p:cNvSpPr txBox="1">
            <a:spLocks/>
          </p:cNvSpPr>
          <p:nvPr/>
        </p:nvSpPr>
        <p:spPr>
          <a:xfrm>
            <a:off x="503433" y="363959"/>
            <a:ext cx="9928225" cy="58776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Designing Processes: Facility Location</a:t>
            </a:r>
          </a:p>
        </p:txBody>
      </p:sp>
      <p:sp>
        <p:nvSpPr>
          <p:cNvPr id="22" name="Slide Number Placeholder 30">
            <a:extLst>
              <a:ext uri="{FF2B5EF4-FFF2-40B4-BE49-F238E27FC236}">
                <a16:creationId xmlns:a16="http://schemas.microsoft.com/office/drawing/2014/main" id="{FC1D9D50-BDFA-8E31-0916-0F78CFDC415E}"/>
              </a:ext>
            </a:extLst>
          </p:cNvPr>
          <p:cNvSpPr txBox="1">
            <a:spLocks/>
          </p:cNvSpPr>
          <p:nvPr/>
        </p:nvSpPr>
        <p:spPr>
          <a:xfrm>
            <a:off x="9994619" y="6299629"/>
            <a:ext cx="354874" cy="28257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91B6195-72C9-4FAE-85A2-892D04A20BBB}" type="slidenum">
              <a:rPr lang="en-GB" sz="1000" smtClean="0">
                <a:solidFill>
                  <a:schemeClr val="tx1">
                    <a:lumMod val="50000"/>
                  </a:schemeClr>
                </a:solidFill>
              </a:rPr>
              <a:pPr algn="ctr"/>
              <a:t>12</a:t>
            </a:fld>
            <a:endParaRPr lang="en-GB" dirty="0">
              <a:solidFill>
                <a:schemeClr val="tx1">
                  <a:lumMod val="50000"/>
                </a:schemeClr>
              </a:solidFill>
            </a:endParaRPr>
          </a:p>
        </p:txBody>
      </p:sp>
      <p:sp>
        <p:nvSpPr>
          <p:cNvPr id="2" name="Text Placeholder 2">
            <a:extLst>
              <a:ext uri="{FF2B5EF4-FFF2-40B4-BE49-F238E27FC236}">
                <a16:creationId xmlns:a16="http://schemas.microsoft.com/office/drawing/2014/main" id="{A0079C8C-3053-991F-A10D-56817B779ABE}"/>
              </a:ext>
            </a:extLst>
          </p:cNvPr>
          <p:cNvSpPr txBox="1">
            <a:spLocks/>
          </p:cNvSpPr>
          <p:nvPr/>
        </p:nvSpPr>
        <p:spPr>
          <a:xfrm>
            <a:off x="10161837" y="6299630"/>
            <a:ext cx="944274" cy="282630"/>
          </a:xfrm>
          <a:prstGeom prst="rect">
            <a:avLst/>
          </a:prstGeom>
        </p:spPr>
        <p:txBody>
          <a:bodyPr vert="horz" lIns="91440" tIns="45720" rIns="91440" bIns="45720" rtlCol="0" anchor="ctr"/>
          <a:lstStyle>
            <a:defPPr>
              <a:defRPr lang="en-US"/>
            </a:defPPr>
            <a:lvl1pPr marL="0" indent="0" algn="r" defTabSz="914400" rtl="0" eaLnBrk="1" latinLnBrk="0" hangingPunct="1">
              <a:buFontTx/>
              <a:buNone/>
              <a:defRPr sz="800" kern="1200">
                <a:solidFill>
                  <a:schemeClr val="tx1"/>
                </a:solidFill>
                <a:latin typeface="+mn-lt"/>
                <a:ea typeface="+mn-ea"/>
                <a:cs typeface="+mn-cs"/>
              </a:defRPr>
            </a:lvl1pPr>
            <a:lvl2pPr marL="457200" indent="0" algn="l" defTabSz="914400" rtl="0" eaLnBrk="1" latinLnBrk="0" hangingPunct="1">
              <a:buFontTx/>
              <a:buNone/>
              <a:defRPr sz="1800" kern="1200">
                <a:solidFill>
                  <a:schemeClr val="tx1"/>
                </a:solidFill>
                <a:latin typeface="+mn-lt"/>
                <a:ea typeface="+mn-ea"/>
                <a:cs typeface="+mn-cs"/>
              </a:defRPr>
            </a:lvl2pPr>
            <a:lvl3pPr marL="914400" indent="0" algn="l" defTabSz="914400" rtl="0" eaLnBrk="1" latinLnBrk="0" hangingPunct="1">
              <a:buFontTx/>
              <a:buNone/>
              <a:defRPr sz="1800" kern="1200">
                <a:solidFill>
                  <a:schemeClr val="tx1"/>
                </a:solidFill>
                <a:latin typeface="+mn-lt"/>
                <a:ea typeface="+mn-ea"/>
                <a:cs typeface="+mn-cs"/>
              </a:defRPr>
            </a:lvl3pPr>
            <a:lvl4pPr marL="1371600" indent="0" algn="l" defTabSz="914400" rtl="0" eaLnBrk="1" latinLnBrk="0" hangingPunct="1">
              <a:buFontTx/>
              <a:buNone/>
              <a:defRPr sz="1800" kern="1200">
                <a:solidFill>
                  <a:schemeClr val="tx1"/>
                </a:solidFill>
                <a:latin typeface="+mn-lt"/>
                <a:ea typeface="+mn-ea"/>
                <a:cs typeface="+mn-cs"/>
              </a:defRPr>
            </a:lvl4pPr>
            <a:lvl5pPr marL="1828800" indent="0" algn="l" defTabSz="914400" rtl="0" eaLnBrk="1" latinLnBrk="0" hangingPunct="1">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chemeClr val="bg1"/>
                </a:solidFill>
              </a:rPr>
              <a:t>© WMG 2024</a:t>
            </a:r>
            <a:endParaRPr lang="en-GB">
              <a:solidFill>
                <a:schemeClr val="bg1"/>
              </a:solidFill>
            </a:endParaRPr>
          </a:p>
        </p:txBody>
      </p:sp>
      <p:sp>
        <p:nvSpPr>
          <p:cNvPr id="3" name="Text Placeholder 2">
            <a:extLst>
              <a:ext uri="{FF2B5EF4-FFF2-40B4-BE49-F238E27FC236}">
                <a16:creationId xmlns:a16="http://schemas.microsoft.com/office/drawing/2014/main" id="{A5CF3766-D1B9-19E4-09F7-B6E933897049}"/>
              </a:ext>
            </a:extLst>
          </p:cNvPr>
          <p:cNvSpPr txBox="1">
            <a:spLocks/>
          </p:cNvSpPr>
          <p:nvPr/>
        </p:nvSpPr>
        <p:spPr>
          <a:xfrm>
            <a:off x="10192317" y="6289470"/>
            <a:ext cx="944274" cy="282630"/>
          </a:xfrm>
          <a:prstGeom prst="rect">
            <a:avLst/>
          </a:prstGeom>
        </p:spPr>
        <p:txBody>
          <a:bodyPr vert="horz" lIns="91440" tIns="45720" rIns="91440" bIns="45720" rtlCol="0" anchor="ctr"/>
          <a:lstStyle>
            <a:defPPr>
              <a:defRPr lang="en-US"/>
            </a:defPPr>
            <a:lvl1pPr marL="0" indent="0" algn="r" defTabSz="914400" rtl="0" eaLnBrk="1" latinLnBrk="0" hangingPunct="1">
              <a:buFontTx/>
              <a:buNone/>
              <a:defRPr sz="800" kern="1200">
                <a:solidFill>
                  <a:schemeClr val="tx1"/>
                </a:solidFill>
                <a:latin typeface="+mn-lt"/>
                <a:ea typeface="+mn-ea"/>
                <a:cs typeface="+mn-cs"/>
              </a:defRPr>
            </a:lvl1pPr>
            <a:lvl2pPr marL="457200" indent="0" algn="l" defTabSz="914400" rtl="0" eaLnBrk="1" latinLnBrk="0" hangingPunct="1">
              <a:buFontTx/>
              <a:buNone/>
              <a:defRPr sz="1800" kern="1200">
                <a:solidFill>
                  <a:schemeClr val="tx1"/>
                </a:solidFill>
                <a:latin typeface="+mn-lt"/>
                <a:ea typeface="+mn-ea"/>
                <a:cs typeface="+mn-cs"/>
              </a:defRPr>
            </a:lvl2pPr>
            <a:lvl3pPr marL="914400" indent="0" algn="l" defTabSz="914400" rtl="0" eaLnBrk="1" latinLnBrk="0" hangingPunct="1">
              <a:buFontTx/>
              <a:buNone/>
              <a:defRPr sz="1800" kern="1200">
                <a:solidFill>
                  <a:schemeClr val="tx1"/>
                </a:solidFill>
                <a:latin typeface="+mn-lt"/>
                <a:ea typeface="+mn-ea"/>
                <a:cs typeface="+mn-cs"/>
              </a:defRPr>
            </a:lvl3pPr>
            <a:lvl4pPr marL="1371600" indent="0" algn="l" defTabSz="914400" rtl="0" eaLnBrk="1" latinLnBrk="0" hangingPunct="1">
              <a:buFontTx/>
              <a:buNone/>
              <a:defRPr sz="1800" kern="1200">
                <a:solidFill>
                  <a:schemeClr val="tx1"/>
                </a:solidFill>
                <a:latin typeface="+mn-lt"/>
                <a:ea typeface="+mn-ea"/>
                <a:cs typeface="+mn-cs"/>
              </a:defRPr>
            </a:lvl4pPr>
            <a:lvl5pPr marL="1828800" indent="0" algn="l" defTabSz="914400" rtl="0" eaLnBrk="1" latinLnBrk="0" hangingPunct="1">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000000"/>
                </a:solidFill>
              </a:rPr>
              <a:t>© WMG 2024</a:t>
            </a:r>
            <a:endParaRPr lang="en-GB" dirty="0">
              <a:solidFill>
                <a:srgbClr val="000000"/>
              </a:solidFill>
            </a:endParaRPr>
          </a:p>
        </p:txBody>
      </p:sp>
      <p:sp>
        <p:nvSpPr>
          <p:cNvPr id="4" name="Text Placeholder 7">
            <a:extLst>
              <a:ext uri="{FF2B5EF4-FFF2-40B4-BE49-F238E27FC236}">
                <a16:creationId xmlns:a16="http://schemas.microsoft.com/office/drawing/2014/main" id="{4430A188-A759-F7E3-FDDD-F64DD6E5D854}"/>
              </a:ext>
            </a:extLst>
          </p:cNvPr>
          <p:cNvSpPr txBox="1">
            <a:spLocks/>
          </p:cNvSpPr>
          <p:nvPr/>
        </p:nvSpPr>
        <p:spPr>
          <a:xfrm>
            <a:off x="863888" y="1619593"/>
            <a:ext cx="10801507" cy="24084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GB" sz="2400" b="1" dirty="0"/>
              <a:t>Factors affecting Location decisions: </a:t>
            </a:r>
          </a:p>
          <a:p>
            <a:pPr lvl="1"/>
            <a:r>
              <a:rPr lang="en-GB" dirty="0"/>
              <a:t>Proximity to sources of supply </a:t>
            </a:r>
          </a:p>
          <a:p>
            <a:pPr lvl="1"/>
            <a:r>
              <a:rPr lang="en-GB" dirty="0"/>
              <a:t>Proximity to customers</a:t>
            </a:r>
          </a:p>
          <a:p>
            <a:pPr lvl="1"/>
            <a:r>
              <a:rPr lang="en-GB" dirty="0"/>
              <a:t>Proximity to source of labour</a:t>
            </a:r>
          </a:p>
          <a:p>
            <a:pPr lvl="2"/>
            <a:r>
              <a:rPr lang="en-GB" sz="2400" dirty="0"/>
              <a:t>Community considerations</a:t>
            </a:r>
          </a:p>
          <a:p>
            <a:pPr lvl="2"/>
            <a:r>
              <a:rPr lang="en-GB" sz="2400" dirty="0"/>
              <a:t>Site considerations</a:t>
            </a:r>
          </a:p>
          <a:p>
            <a:pPr lvl="2"/>
            <a:r>
              <a:rPr lang="en-GB" sz="2400" dirty="0"/>
              <a:t>Quality-of-life Issues</a:t>
            </a:r>
          </a:p>
          <a:p>
            <a:pPr lvl="2"/>
            <a:r>
              <a:rPr lang="en-GB" sz="2400" dirty="0"/>
              <a:t>Other considerations</a:t>
            </a:r>
          </a:p>
          <a:p>
            <a:pPr lvl="1"/>
            <a:r>
              <a:rPr lang="en-GB" dirty="0"/>
              <a:t>Globalization </a:t>
            </a:r>
          </a:p>
          <a:p>
            <a:pPr lvl="1"/>
            <a:r>
              <a:rPr lang="en-GB" dirty="0"/>
              <a:t>“Made in Britain”</a:t>
            </a:r>
          </a:p>
          <a:p>
            <a:endParaRPr lang="en-GB" sz="1050" kern="0" dirty="0"/>
          </a:p>
          <a:p>
            <a:endParaRPr lang="en-GB" sz="1600" kern="0" dirty="0"/>
          </a:p>
        </p:txBody>
      </p:sp>
      <p:graphicFrame>
        <p:nvGraphicFramePr>
          <p:cNvPr id="9" name="Diagram 8">
            <a:extLst>
              <a:ext uri="{FF2B5EF4-FFF2-40B4-BE49-F238E27FC236}">
                <a16:creationId xmlns:a16="http://schemas.microsoft.com/office/drawing/2014/main" id="{FE717D77-83F1-643E-146A-711C79E81DD3}"/>
              </a:ext>
            </a:extLst>
          </p:cNvPr>
          <p:cNvGraphicFramePr/>
          <p:nvPr>
            <p:extLst>
              <p:ext uri="{D42A27DB-BD31-4B8C-83A1-F6EECF244321}">
                <p14:modId xmlns:p14="http://schemas.microsoft.com/office/powerpoint/2010/main" val="695991774"/>
              </p:ext>
            </p:extLst>
          </p:nvPr>
        </p:nvGraphicFramePr>
        <p:xfrm>
          <a:off x="5962732" y="2637731"/>
          <a:ext cx="5496956" cy="25740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9598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12A0A8C0-7EB3-7A58-73B6-6CA44E7DFCC8}"/>
              </a:ext>
            </a:extLst>
          </p:cNvPr>
          <p:cNvCxnSpPr>
            <a:cxnSpLocks/>
          </p:cNvCxnSpPr>
          <p:nvPr/>
        </p:nvCxnSpPr>
        <p:spPr>
          <a:xfrm>
            <a:off x="158620" y="6640524"/>
            <a:ext cx="10840306" cy="0"/>
          </a:xfrm>
          <a:prstGeom prst="line">
            <a:avLst/>
          </a:prstGeom>
          <a:ln>
            <a:solidFill>
              <a:srgbClr val="C1D72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3F6E6BA-147B-629B-565B-982A52F65C99}"/>
              </a:ext>
            </a:extLst>
          </p:cNvPr>
          <p:cNvSpPr/>
          <p:nvPr/>
        </p:nvSpPr>
        <p:spPr>
          <a:xfrm>
            <a:off x="0" y="0"/>
            <a:ext cx="4701309" cy="137315"/>
          </a:xfrm>
          <a:prstGeom prst="rect">
            <a:avLst/>
          </a:prstGeom>
          <a:solidFill>
            <a:srgbClr val="C1D7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9FFB143-4924-58AC-004C-7E3738BFC9C3}"/>
              </a:ext>
            </a:extLst>
          </p:cNvPr>
          <p:cNvSpPr/>
          <p:nvPr/>
        </p:nvSpPr>
        <p:spPr>
          <a:xfrm>
            <a:off x="0" y="137315"/>
            <a:ext cx="12192000" cy="1019681"/>
          </a:xfrm>
          <a:prstGeom prst="rect">
            <a:avLst/>
          </a:prstGeom>
          <a:solidFill>
            <a:srgbClr val="4B4C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 Placeholder 8">
            <a:extLst>
              <a:ext uri="{FF2B5EF4-FFF2-40B4-BE49-F238E27FC236}">
                <a16:creationId xmlns:a16="http://schemas.microsoft.com/office/drawing/2014/main" id="{4317BCA2-96DC-2E3A-8234-B9344BD7E2CC}"/>
              </a:ext>
            </a:extLst>
          </p:cNvPr>
          <p:cNvSpPr txBox="1">
            <a:spLocks/>
          </p:cNvSpPr>
          <p:nvPr/>
        </p:nvSpPr>
        <p:spPr>
          <a:xfrm>
            <a:off x="503433" y="363959"/>
            <a:ext cx="9928225" cy="58776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Designing Processes: Layout Planning </a:t>
            </a:r>
          </a:p>
        </p:txBody>
      </p:sp>
      <p:sp>
        <p:nvSpPr>
          <p:cNvPr id="22" name="Slide Number Placeholder 30">
            <a:extLst>
              <a:ext uri="{FF2B5EF4-FFF2-40B4-BE49-F238E27FC236}">
                <a16:creationId xmlns:a16="http://schemas.microsoft.com/office/drawing/2014/main" id="{FC1D9D50-BDFA-8E31-0916-0F78CFDC415E}"/>
              </a:ext>
            </a:extLst>
          </p:cNvPr>
          <p:cNvSpPr txBox="1">
            <a:spLocks/>
          </p:cNvSpPr>
          <p:nvPr/>
        </p:nvSpPr>
        <p:spPr>
          <a:xfrm>
            <a:off x="9994619" y="6299629"/>
            <a:ext cx="354874" cy="28257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91B6195-72C9-4FAE-85A2-892D04A20BBB}" type="slidenum">
              <a:rPr lang="en-GB" sz="1000" smtClean="0">
                <a:solidFill>
                  <a:schemeClr val="tx1">
                    <a:lumMod val="50000"/>
                  </a:schemeClr>
                </a:solidFill>
              </a:rPr>
              <a:pPr algn="ctr"/>
              <a:t>13</a:t>
            </a:fld>
            <a:endParaRPr lang="en-GB" dirty="0">
              <a:solidFill>
                <a:schemeClr val="tx1">
                  <a:lumMod val="50000"/>
                </a:schemeClr>
              </a:solidFill>
            </a:endParaRPr>
          </a:p>
        </p:txBody>
      </p:sp>
      <p:sp>
        <p:nvSpPr>
          <p:cNvPr id="2" name="Text Placeholder 2">
            <a:extLst>
              <a:ext uri="{FF2B5EF4-FFF2-40B4-BE49-F238E27FC236}">
                <a16:creationId xmlns:a16="http://schemas.microsoft.com/office/drawing/2014/main" id="{A0079C8C-3053-991F-A10D-56817B779ABE}"/>
              </a:ext>
            </a:extLst>
          </p:cNvPr>
          <p:cNvSpPr txBox="1">
            <a:spLocks/>
          </p:cNvSpPr>
          <p:nvPr/>
        </p:nvSpPr>
        <p:spPr>
          <a:xfrm>
            <a:off x="10161837" y="6299630"/>
            <a:ext cx="944274" cy="282630"/>
          </a:xfrm>
          <a:prstGeom prst="rect">
            <a:avLst/>
          </a:prstGeom>
        </p:spPr>
        <p:txBody>
          <a:bodyPr vert="horz" lIns="91440" tIns="45720" rIns="91440" bIns="45720" rtlCol="0" anchor="ctr"/>
          <a:lstStyle>
            <a:defPPr>
              <a:defRPr lang="en-US"/>
            </a:defPPr>
            <a:lvl1pPr marL="0" indent="0" algn="r" defTabSz="914400" rtl="0" eaLnBrk="1" latinLnBrk="0" hangingPunct="1">
              <a:buFontTx/>
              <a:buNone/>
              <a:defRPr sz="800" kern="1200">
                <a:solidFill>
                  <a:schemeClr val="tx1"/>
                </a:solidFill>
                <a:latin typeface="+mn-lt"/>
                <a:ea typeface="+mn-ea"/>
                <a:cs typeface="+mn-cs"/>
              </a:defRPr>
            </a:lvl1pPr>
            <a:lvl2pPr marL="457200" indent="0" algn="l" defTabSz="914400" rtl="0" eaLnBrk="1" latinLnBrk="0" hangingPunct="1">
              <a:buFontTx/>
              <a:buNone/>
              <a:defRPr sz="1800" kern="1200">
                <a:solidFill>
                  <a:schemeClr val="tx1"/>
                </a:solidFill>
                <a:latin typeface="+mn-lt"/>
                <a:ea typeface="+mn-ea"/>
                <a:cs typeface="+mn-cs"/>
              </a:defRPr>
            </a:lvl2pPr>
            <a:lvl3pPr marL="914400" indent="0" algn="l" defTabSz="914400" rtl="0" eaLnBrk="1" latinLnBrk="0" hangingPunct="1">
              <a:buFontTx/>
              <a:buNone/>
              <a:defRPr sz="1800" kern="1200">
                <a:solidFill>
                  <a:schemeClr val="tx1"/>
                </a:solidFill>
                <a:latin typeface="+mn-lt"/>
                <a:ea typeface="+mn-ea"/>
                <a:cs typeface="+mn-cs"/>
              </a:defRPr>
            </a:lvl3pPr>
            <a:lvl4pPr marL="1371600" indent="0" algn="l" defTabSz="914400" rtl="0" eaLnBrk="1" latinLnBrk="0" hangingPunct="1">
              <a:buFontTx/>
              <a:buNone/>
              <a:defRPr sz="1800" kern="1200">
                <a:solidFill>
                  <a:schemeClr val="tx1"/>
                </a:solidFill>
                <a:latin typeface="+mn-lt"/>
                <a:ea typeface="+mn-ea"/>
                <a:cs typeface="+mn-cs"/>
              </a:defRPr>
            </a:lvl4pPr>
            <a:lvl5pPr marL="1828800" indent="0" algn="l" defTabSz="914400" rtl="0" eaLnBrk="1" latinLnBrk="0" hangingPunct="1">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chemeClr val="bg1"/>
                </a:solidFill>
              </a:rPr>
              <a:t>© WMG 2024</a:t>
            </a:r>
            <a:endParaRPr lang="en-GB">
              <a:solidFill>
                <a:schemeClr val="bg1"/>
              </a:solidFill>
            </a:endParaRPr>
          </a:p>
        </p:txBody>
      </p:sp>
      <p:sp>
        <p:nvSpPr>
          <p:cNvPr id="3" name="Text Placeholder 2">
            <a:extLst>
              <a:ext uri="{FF2B5EF4-FFF2-40B4-BE49-F238E27FC236}">
                <a16:creationId xmlns:a16="http://schemas.microsoft.com/office/drawing/2014/main" id="{A5CF3766-D1B9-19E4-09F7-B6E933897049}"/>
              </a:ext>
            </a:extLst>
          </p:cNvPr>
          <p:cNvSpPr txBox="1">
            <a:spLocks/>
          </p:cNvSpPr>
          <p:nvPr/>
        </p:nvSpPr>
        <p:spPr>
          <a:xfrm>
            <a:off x="10192317" y="6289470"/>
            <a:ext cx="944274" cy="282630"/>
          </a:xfrm>
          <a:prstGeom prst="rect">
            <a:avLst/>
          </a:prstGeom>
        </p:spPr>
        <p:txBody>
          <a:bodyPr vert="horz" lIns="91440" tIns="45720" rIns="91440" bIns="45720" rtlCol="0" anchor="ctr"/>
          <a:lstStyle>
            <a:defPPr>
              <a:defRPr lang="en-US"/>
            </a:defPPr>
            <a:lvl1pPr marL="0" indent="0" algn="r" defTabSz="914400" rtl="0" eaLnBrk="1" latinLnBrk="0" hangingPunct="1">
              <a:buFontTx/>
              <a:buNone/>
              <a:defRPr sz="800" kern="1200">
                <a:solidFill>
                  <a:schemeClr val="tx1"/>
                </a:solidFill>
                <a:latin typeface="+mn-lt"/>
                <a:ea typeface="+mn-ea"/>
                <a:cs typeface="+mn-cs"/>
              </a:defRPr>
            </a:lvl1pPr>
            <a:lvl2pPr marL="457200" indent="0" algn="l" defTabSz="914400" rtl="0" eaLnBrk="1" latinLnBrk="0" hangingPunct="1">
              <a:buFontTx/>
              <a:buNone/>
              <a:defRPr sz="1800" kern="1200">
                <a:solidFill>
                  <a:schemeClr val="tx1"/>
                </a:solidFill>
                <a:latin typeface="+mn-lt"/>
                <a:ea typeface="+mn-ea"/>
                <a:cs typeface="+mn-cs"/>
              </a:defRPr>
            </a:lvl2pPr>
            <a:lvl3pPr marL="914400" indent="0" algn="l" defTabSz="914400" rtl="0" eaLnBrk="1" latinLnBrk="0" hangingPunct="1">
              <a:buFontTx/>
              <a:buNone/>
              <a:defRPr sz="1800" kern="1200">
                <a:solidFill>
                  <a:schemeClr val="tx1"/>
                </a:solidFill>
                <a:latin typeface="+mn-lt"/>
                <a:ea typeface="+mn-ea"/>
                <a:cs typeface="+mn-cs"/>
              </a:defRPr>
            </a:lvl3pPr>
            <a:lvl4pPr marL="1371600" indent="0" algn="l" defTabSz="914400" rtl="0" eaLnBrk="1" latinLnBrk="0" hangingPunct="1">
              <a:buFontTx/>
              <a:buNone/>
              <a:defRPr sz="1800" kern="1200">
                <a:solidFill>
                  <a:schemeClr val="tx1"/>
                </a:solidFill>
                <a:latin typeface="+mn-lt"/>
                <a:ea typeface="+mn-ea"/>
                <a:cs typeface="+mn-cs"/>
              </a:defRPr>
            </a:lvl4pPr>
            <a:lvl5pPr marL="1828800" indent="0" algn="l" defTabSz="914400" rtl="0" eaLnBrk="1" latinLnBrk="0" hangingPunct="1">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000000"/>
                </a:solidFill>
              </a:rPr>
              <a:t>© WMG 2024</a:t>
            </a:r>
            <a:endParaRPr lang="en-GB" dirty="0">
              <a:solidFill>
                <a:srgbClr val="000000"/>
              </a:solidFill>
            </a:endParaRPr>
          </a:p>
        </p:txBody>
      </p:sp>
      <p:sp>
        <p:nvSpPr>
          <p:cNvPr id="4" name="Text Placeholder 7">
            <a:extLst>
              <a:ext uri="{FF2B5EF4-FFF2-40B4-BE49-F238E27FC236}">
                <a16:creationId xmlns:a16="http://schemas.microsoft.com/office/drawing/2014/main" id="{4430A188-A759-F7E3-FDDD-F64DD6E5D854}"/>
              </a:ext>
            </a:extLst>
          </p:cNvPr>
          <p:cNvSpPr txBox="1">
            <a:spLocks/>
          </p:cNvSpPr>
          <p:nvPr/>
        </p:nvSpPr>
        <p:spPr>
          <a:xfrm>
            <a:off x="683303" y="2038302"/>
            <a:ext cx="4814972" cy="24084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GB" sz="2400" dirty="0"/>
              <a:t>Deciding on the best physical arrangement of all resources that consume space within a facility.</a:t>
            </a:r>
          </a:p>
          <a:p>
            <a:pPr marL="0" indent="0">
              <a:spcAft>
                <a:spcPts val="600"/>
              </a:spcAft>
              <a:buNone/>
            </a:pPr>
            <a:r>
              <a:rPr lang="en-GB" sz="2400" dirty="0"/>
              <a:t>Common types of layouts:</a:t>
            </a:r>
          </a:p>
          <a:p>
            <a:pPr>
              <a:spcAft>
                <a:spcPts val="600"/>
              </a:spcAft>
              <a:buFontTx/>
              <a:buChar char="-"/>
            </a:pPr>
            <a:r>
              <a:rPr lang="en-GB" sz="2400" dirty="0"/>
              <a:t>Functional Layout </a:t>
            </a:r>
          </a:p>
          <a:p>
            <a:pPr>
              <a:spcAft>
                <a:spcPts val="600"/>
              </a:spcAft>
              <a:buFontTx/>
              <a:buChar char="-"/>
            </a:pPr>
            <a:r>
              <a:rPr lang="en-GB" sz="2400" dirty="0"/>
              <a:t>Line Layout</a:t>
            </a:r>
          </a:p>
          <a:p>
            <a:pPr>
              <a:spcAft>
                <a:spcPts val="600"/>
              </a:spcAft>
              <a:buFontTx/>
              <a:buChar char="-"/>
            </a:pPr>
            <a:r>
              <a:rPr lang="en-GB" sz="2400" dirty="0"/>
              <a:t>Cell Layout</a:t>
            </a:r>
          </a:p>
          <a:p>
            <a:pPr>
              <a:spcAft>
                <a:spcPts val="600"/>
              </a:spcAft>
              <a:buFontTx/>
              <a:buChar char="-"/>
            </a:pPr>
            <a:endParaRPr lang="en-GB" sz="2400" dirty="0"/>
          </a:p>
          <a:p>
            <a:pPr marL="0" indent="0">
              <a:spcAft>
                <a:spcPts val="600"/>
              </a:spcAft>
              <a:buNone/>
            </a:pPr>
            <a:r>
              <a:rPr lang="en-GB" sz="2400" dirty="0"/>
              <a:t> </a:t>
            </a:r>
          </a:p>
          <a:p>
            <a:endParaRPr lang="en-GB" sz="1600" kern="0" dirty="0"/>
          </a:p>
        </p:txBody>
      </p:sp>
      <p:pic>
        <p:nvPicPr>
          <p:cNvPr id="8" name="Picture 7">
            <a:extLst>
              <a:ext uri="{FF2B5EF4-FFF2-40B4-BE49-F238E27FC236}">
                <a16:creationId xmlns:a16="http://schemas.microsoft.com/office/drawing/2014/main" id="{75462368-A8D9-89FD-3433-BDDE804D8051}"/>
              </a:ext>
            </a:extLst>
          </p:cNvPr>
          <p:cNvPicPr>
            <a:picLocks noChangeAspect="1"/>
          </p:cNvPicPr>
          <p:nvPr/>
        </p:nvPicPr>
        <p:blipFill>
          <a:blip r:embed="rId3"/>
          <a:stretch>
            <a:fillRect/>
          </a:stretch>
        </p:blipFill>
        <p:spPr>
          <a:xfrm>
            <a:off x="5716039" y="1471571"/>
            <a:ext cx="5792658" cy="4082374"/>
          </a:xfrm>
          <a:prstGeom prst="rect">
            <a:avLst/>
          </a:prstGeom>
        </p:spPr>
      </p:pic>
      <p:sp>
        <p:nvSpPr>
          <p:cNvPr id="11" name="TextBox 8">
            <a:extLst>
              <a:ext uri="{FF2B5EF4-FFF2-40B4-BE49-F238E27FC236}">
                <a16:creationId xmlns:a16="http://schemas.microsoft.com/office/drawing/2014/main" id="{72C22B89-60C6-0689-324A-5A567C7CF940}"/>
              </a:ext>
            </a:extLst>
          </p:cNvPr>
          <p:cNvSpPr txBox="1"/>
          <p:nvPr/>
        </p:nvSpPr>
        <p:spPr>
          <a:xfrm>
            <a:off x="6185826" y="5479081"/>
            <a:ext cx="5322871" cy="55399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dirty="0">
                <a:solidFill>
                  <a:srgbClr val="555555"/>
                </a:solidFill>
                <a:effectLst/>
                <a:latin typeface="robotoregular"/>
              </a:rPr>
              <a:t>Slack, Nigel, and Alistair Brandon-Jones. Operations Management, Pearson Education, Limited, 2019. ProQuest </a:t>
            </a:r>
            <a:r>
              <a:rPr lang="en-US" sz="1000" b="0" dirty="0" err="1">
                <a:solidFill>
                  <a:srgbClr val="555555"/>
                </a:solidFill>
                <a:effectLst/>
                <a:latin typeface="robotoregular"/>
              </a:rPr>
              <a:t>Ebook</a:t>
            </a:r>
            <a:r>
              <a:rPr lang="en-US" sz="1000" b="0" dirty="0">
                <a:solidFill>
                  <a:srgbClr val="555555"/>
                </a:solidFill>
                <a:effectLst/>
                <a:latin typeface="robotoregular"/>
              </a:rPr>
              <a:t> Central, </a:t>
            </a:r>
            <a:r>
              <a:rPr lang="en-US" sz="1000" b="0" dirty="0">
                <a:solidFill>
                  <a:srgbClr val="555555"/>
                </a:solidFill>
                <a:effectLst/>
                <a:latin typeface="robotoregular"/>
                <a:hlinkClick r:id="rId4"/>
              </a:rPr>
              <a:t>http://ebookcentral.proquest.com/lib/warw/detail.action?docID=5751937</a:t>
            </a:r>
            <a:r>
              <a:rPr lang="en-US" sz="1000" b="0" dirty="0">
                <a:solidFill>
                  <a:srgbClr val="555555"/>
                </a:solidFill>
                <a:effectLst/>
                <a:latin typeface="robotoregular"/>
              </a:rPr>
              <a:t> .</a:t>
            </a:r>
            <a:endParaRPr lang="en-US" sz="1000" dirty="0"/>
          </a:p>
        </p:txBody>
      </p:sp>
    </p:spTree>
    <p:extLst>
      <p:ext uri="{BB962C8B-B14F-4D97-AF65-F5344CB8AC3E}">
        <p14:creationId xmlns:p14="http://schemas.microsoft.com/office/powerpoint/2010/main" val="3381120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12A0A8C0-7EB3-7A58-73B6-6CA44E7DFCC8}"/>
              </a:ext>
            </a:extLst>
          </p:cNvPr>
          <p:cNvCxnSpPr>
            <a:cxnSpLocks/>
          </p:cNvCxnSpPr>
          <p:nvPr/>
        </p:nvCxnSpPr>
        <p:spPr>
          <a:xfrm>
            <a:off x="158620" y="6640524"/>
            <a:ext cx="10840306" cy="0"/>
          </a:xfrm>
          <a:prstGeom prst="line">
            <a:avLst/>
          </a:prstGeom>
          <a:ln>
            <a:solidFill>
              <a:srgbClr val="C1D72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3F6E6BA-147B-629B-565B-982A52F65C99}"/>
              </a:ext>
            </a:extLst>
          </p:cNvPr>
          <p:cNvSpPr/>
          <p:nvPr/>
        </p:nvSpPr>
        <p:spPr>
          <a:xfrm>
            <a:off x="0" y="0"/>
            <a:ext cx="4701309" cy="137315"/>
          </a:xfrm>
          <a:prstGeom prst="rect">
            <a:avLst/>
          </a:prstGeom>
          <a:solidFill>
            <a:srgbClr val="C1D7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9FFB143-4924-58AC-004C-7E3738BFC9C3}"/>
              </a:ext>
            </a:extLst>
          </p:cNvPr>
          <p:cNvSpPr/>
          <p:nvPr/>
        </p:nvSpPr>
        <p:spPr>
          <a:xfrm>
            <a:off x="0" y="137315"/>
            <a:ext cx="12192000" cy="1019681"/>
          </a:xfrm>
          <a:prstGeom prst="rect">
            <a:avLst/>
          </a:prstGeom>
          <a:solidFill>
            <a:srgbClr val="4B4C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 Placeholder 8">
            <a:extLst>
              <a:ext uri="{FF2B5EF4-FFF2-40B4-BE49-F238E27FC236}">
                <a16:creationId xmlns:a16="http://schemas.microsoft.com/office/drawing/2014/main" id="{4317BCA2-96DC-2E3A-8234-B9344BD7E2CC}"/>
              </a:ext>
            </a:extLst>
          </p:cNvPr>
          <p:cNvSpPr txBox="1">
            <a:spLocks/>
          </p:cNvSpPr>
          <p:nvPr/>
        </p:nvSpPr>
        <p:spPr>
          <a:xfrm>
            <a:off x="503433" y="363959"/>
            <a:ext cx="9928225" cy="58776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Examples of Layouts</a:t>
            </a:r>
          </a:p>
        </p:txBody>
      </p:sp>
      <p:sp>
        <p:nvSpPr>
          <p:cNvPr id="22" name="Slide Number Placeholder 30">
            <a:extLst>
              <a:ext uri="{FF2B5EF4-FFF2-40B4-BE49-F238E27FC236}">
                <a16:creationId xmlns:a16="http://schemas.microsoft.com/office/drawing/2014/main" id="{FC1D9D50-BDFA-8E31-0916-0F78CFDC415E}"/>
              </a:ext>
            </a:extLst>
          </p:cNvPr>
          <p:cNvSpPr txBox="1">
            <a:spLocks/>
          </p:cNvSpPr>
          <p:nvPr/>
        </p:nvSpPr>
        <p:spPr>
          <a:xfrm>
            <a:off x="9994619" y="6299629"/>
            <a:ext cx="354874" cy="28257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91B6195-72C9-4FAE-85A2-892D04A20BBB}" type="slidenum">
              <a:rPr lang="en-GB" sz="1000" smtClean="0">
                <a:solidFill>
                  <a:schemeClr val="tx1">
                    <a:lumMod val="50000"/>
                  </a:schemeClr>
                </a:solidFill>
              </a:rPr>
              <a:pPr algn="ctr"/>
              <a:t>14</a:t>
            </a:fld>
            <a:endParaRPr lang="en-GB" dirty="0">
              <a:solidFill>
                <a:schemeClr val="tx1">
                  <a:lumMod val="50000"/>
                </a:schemeClr>
              </a:solidFill>
            </a:endParaRPr>
          </a:p>
        </p:txBody>
      </p:sp>
      <p:sp>
        <p:nvSpPr>
          <p:cNvPr id="2" name="Text Placeholder 2">
            <a:extLst>
              <a:ext uri="{FF2B5EF4-FFF2-40B4-BE49-F238E27FC236}">
                <a16:creationId xmlns:a16="http://schemas.microsoft.com/office/drawing/2014/main" id="{A0079C8C-3053-991F-A10D-56817B779ABE}"/>
              </a:ext>
            </a:extLst>
          </p:cNvPr>
          <p:cNvSpPr txBox="1">
            <a:spLocks/>
          </p:cNvSpPr>
          <p:nvPr/>
        </p:nvSpPr>
        <p:spPr>
          <a:xfrm>
            <a:off x="10161837" y="6299630"/>
            <a:ext cx="944274" cy="282630"/>
          </a:xfrm>
          <a:prstGeom prst="rect">
            <a:avLst/>
          </a:prstGeom>
        </p:spPr>
        <p:txBody>
          <a:bodyPr vert="horz" lIns="91440" tIns="45720" rIns="91440" bIns="45720" rtlCol="0" anchor="ctr"/>
          <a:lstStyle>
            <a:defPPr>
              <a:defRPr lang="en-US"/>
            </a:defPPr>
            <a:lvl1pPr marL="0" indent="0" algn="r" defTabSz="914400" rtl="0" eaLnBrk="1" latinLnBrk="0" hangingPunct="1">
              <a:buFontTx/>
              <a:buNone/>
              <a:defRPr sz="800" kern="1200">
                <a:solidFill>
                  <a:schemeClr val="tx1"/>
                </a:solidFill>
                <a:latin typeface="+mn-lt"/>
                <a:ea typeface="+mn-ea"/>
                <a:cs typeface="+mn-cs"/>
              </a:defRPr>
            </a:lvl1pPr>
            <a:lvl2pPr marL="457200" indent="0" algn="l" defTabSz="914400" rtl="0" eaLnBrk="1" latinLnBrk="0" hangingPunct="1">
              <a:buFontTx/>
              <a:buNone/>
              <a:defRPr sz="1800" kern="1200">
                <a:solidFill>
                  <a:schemeClr val="tx1"/>
                </a:solidFill>
                <a:latin typeface="+mn-lt"/>
                <a:ea typeface="+mn-ea"/>
                <a:cs typeface="+mn-cs"/>
              </a:defRPr>
            </a:lvl2pPr>
            <a:lvl3pPr marL="914400" indent="0" algn="l" defTabSz="914400" rtl="0" eaLnBrk="1" latinLnBrk="0" hangingPunct="1">
              <a:buFontTx/>
              <a:buNone/>
              <a:defRPr sz="1800" kern="1200">
                <a:solidFill>
                  <a:schemeClr val="tx1"/>
                </a:solidFill>
                <a:latin typeface="+mn-lt"/>
                <a:ea typeface="+mn-ea"/>
                <a:cs typeface="+mn-cs"/>
              </a:defRPr>
            </a:lvl3pPr>
            <a:lvl4pPr marL="1371600" indent="0" algn="l" defTabSz="914400" rtl="0" eaLnBrk="1" latinLnBrk="0" hangingPunct="1">
              <a:buFontTx/>
              <a:buNone/>
              <a:defRPr sz="1800" kern="1200">
                <a:solidFill>
                  <a:schemeClr val="tx1"/>
                </a:solidFill>
                <a:latin typeface="+mn-lt"/>
                <a:ea typeface="+mn-ea"/>
                <a:cs typeface="+mn-cs"/>
              </a:defRPr>
            </a:lvl4pPr>
            <a:lvl5pPr marL="1828800" indent="0" algn="l" defTabSz="914400" rtl="0" eaLnBrk="1" latinLnBrk="0" hangingPunct="1">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chemeClr val="bg1"/>
                </a:solidFill>
              </a:rPr>
              <a:t>© WMG 2024</a:t>
            </a:r>
            <a:endParaRPr lang="en-GB">
              <a:solidFill>
                <a:schemeClr val="bg1"/>
              </a:solidFill>
            </a:endParaRPr>
          </a:p>
        </p:txBody>
      </p:sp>
      <p:sp>
        <p:nvSpPr>
          <p:cNvPr id="3" name="Text Placeholder 2">
            <a:extLst>
              <a:ext uri="{FF2B5EF4-FFF2-40B4-BE49-F238E27FC236}">
                <a16:creationId xmlns:a16="http://schemas.microsoft.com/office/drawing/2014/main" id="{A5CF3766-D1B9-19E4-09F7-B6E933897049}"/>
              </a:ext>
            </a:extLst>
          </p:cNvPr>
          <p:cNvSpPr txBox="1">
            <a:spLocks/>
          </p:cNvSpPr>
          <p:nvPr/>
        </p:nvSpPr>
        <p:spPr>
          <a:xfrm>
            <a:off x="10192317" y="6289470"/>
            <a:ext cx="944274" cy="282630"/>
          </a:xfrm>
          <a:prstGeom prst="rect">
            <a:avLst/>
          </a:prstGeom>
        </p:spPr>
        <p:txBody>
          <a:bodyPr vert="horz" lIns="91440" tIns="45720" rIns="91440" bIns="45720" rtlCol="0" anchor="ctr"/>
          <a:lstStyle>
            <a:defPPr>
              <a:defRPr lang="en-US"/>
            </a:defPPr>
            <a:lvl1pPr marL="0" indent="0" algn="r" defTabSz="914400" rtl="0" eaLnBrk="1" latinLnBrk="0" hangingPunct="1">
              <a:buFontTx/>
              <a:buNone/>
              <a:defRPr sz="800" kern="1200">
                <a:solidFill>
                  <a:schemeClr val="tx1"/>
                </a:solidFill>
                <a:latin typeface="+mn-lt"/>
                <a:ea typeface="+mn-ea"/>
                <a:cs typeface="+mn-cs"/>
              </a:defRPr>
            </a:lvl1pPr>
            <a:lvl2pPr marL="457200" indent="0" algn="l" defTabSz="914400" rtl="0" eaLnBrk="1" latinLnBrk="0" hangingPunct="1">
              <a:buFontTx/>
              <a:buNone/>
              <a:defRPr sz="1800" kern="1200">
                <a:solidFill>
                  <a:schemeClr val="tx1"/>
                </a:solidFill>
                <a:latin typeface="+mn-lt"/>
                <a:ea typeface="+mn-ea"/>
                <a:cs typeface="+mn-cs"/>
              </a:defRPr>
            </a:lvl2pPr>
            <a:lvl3pPr marL="914400" indent="0" algn="l" defTabSz="914400" rtl="0" eaLnBrk="1" latinLnBrk="0" hangingPunct="1">
              <a:buFontTx/>
              <a:buNone/>
              <a:defRPr sz="1800" kern="1200">
                <a:solidFill>
                  <a:schemeClr val="tx1"/>
                </a:solidFill>
                <a:latin typeface="+mn-lt"/>
                <a:ea typeface="+mn-ea"/>
                <a:cs typeface="+mn-cs"/>
              </a:defRPr>
            </a:lvl3pPr>
            <a:lvl4pPr marL="1371600" indent="0" algn="l" defTabSz="914400" rtl="0" eaLnBrk="1" latinLnBrk="0" hangingPunct="1">
              <a:buFontTx/>
              <a:buNone/>
              <a:defRPr sz="1800" kern="1200">
                <a:solidFill>
                  <a:schemeClr val="tx1"/>
                </a:solidFill>
                <a:latin typeface="+mn-lt"/>
                <a:ea typeface="+mn-ea"/>
                <a:cs typeface="+mn-cs"/>
              </a:defRPr>
            </a:lvl4pPr>
            <a:lvl5pPr marL="1828800" indent="0" algn="l" defTabSz="914400" rtl="0" eaLnBrk="1" latinLnBrk="0" hangingPunct="1">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000000"/>
                </a:solidFill>
              </a:rPr>
              <a:t>© WMG 2024</a:t>
            </a:r>
            <a:endParaRPr lang="en-GB" dirty="0">
              <a:solidFill>
                <a:srgbClr val="000000"/>
              </a:solidFill>
            </a:endParaRPr>
          </a:p>
        </p:txBody>
      </p:sp>
      <p:sp>
        <p:nvSpPr>
          <p:cNvPr id="9" name="Content Placeholder 3">
            <a:extLst>
              <a:ext uri="{FF2B5EF4-FFF2-40B4-BE49-F238E27FC236}">
                <a16:creationId xmlns:a16="http://schemas.microsoft.com/office/drawing/2014/main" id="{EAAE3095-BB63-9D8A-CFC8-A655D16877EA}"/>
              </a:ext>
            </a:extLst>
          </p:cNvPr>
          <p:cNvSpPr txBox="1">
            <a:spLocks/>
          </p:cNvSpPr>
          <p:nvPr/>
        </p:nvSpPr>
        <p:spPr>
          <a:xfrm>
            <a:off x="460790" y="1506043"/>
            <a:ext cx="3741193" cy="41148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Product/Line layout</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r>
              <a:rPr lang="en-GB" dirty="0"/>
              <a:t>Functional layout</a:t>
            </a:r>
          </a:p>
          <a:p>
            <a:endParaRPr lang="en-GB" dirty="0"/>
          </a:p>
          <a:p>
            <a:endParaRPr lang="en-GB" dirty="0"/>
          </a:p>
          <a:p>
            <a:pPr marL="457200" lvl="1" indent="0">
              <a:buFont typeface="Arial" panose="020B0604020202020204" pitchFamily="34" charset="0"/>
              <a:buNone/>
            </a:pPr>
            <a:endParaRPr lang="en-GB" dirty="0"/>
          </a:p>
        </p:txBody>
      </p:sp>
      <p:pic>
        <p:nvPicPr>
          <p:cNvPr id="12" name="Picture 11">
            <a:extLst>
              <a:ext uri="{FF2B5EF4-FFF2-40B4-BE49-F238E27FC236}">
                <a16:creationId xmlns:a16="http://schemas.microsoft.com/office/drawing/2014/main" id="{2BD84002-BF35-99AA-F875-0AA82554D2A8}"/>
              </a:ext>
            </a:extLst>
          </p:cNvPr>
          <p:cNvPicPr>
            <a:picLocks noChangeAspect="1"/>
          </p:cNvPicPr>
          <p:nvPr/>
        </p:nvPicPr>
        <p:blipFill>
          <a:blip r:embed="rId3"/>
          <a:stretch>
            <a:fillRect/>
          </a:stretch>
        </p:blipFill>
        <p:spPr>
          <a:xfrm>
            <a:off x="3244181" y="4057460"/>
            <a:ext cx="5320435" cy="2445136"/>
          </a:xfrm>
          <a:prstGeom prst="rect">
            <a:avLst/>
          </a:prstGeom>
        </p:spPr>
      </p:pic>
      <p:grpSp>
        <p:nvGrpSpPr>
          <p:cNvPr id="13" name="Group 12">
            <a:extLst>
              <a:ext uri="{FF2B5EF4-FFF2-40B4-BE49-F238E27FC236}">
                <a16:creationId xmlns:a16="http://schemas.microsoft.com/office/drawing/2014/main" id="{294E1AF7-3232-80AF-C27E-7FB7921C6162}"/>
              </a:ext>
            </a:extLst>
          </p:cNvPr>
          <p:cNvGrpSpPr/>
          <p:nvPr/>
        </p:nvGrpSpPr>
        <p:grpSpPr>
          <a:xfrm>
            <a:off x="2030164" y="2266880"/>
            <a:ext cx="5137146" cy="1268557"/>
            <a:chOff x="3333473" y="1468463"/>
            <a:chExt cx="4559994" cy="1323866"/>
          </a:xfrm>
        </p:grpSpPr>
        <p:sp>
          <p:nvSpPr>
            <p:cNvPr id="14" name="Rectangle 13">
              <a:extLst>
                <a:ext uri="{FF2B5EF4-FFF2-40B4-BE49-F238E27FC236}">
                  <a16:creationId xmlns:a16="http://schemas.microsoft.com/office/drawing/2014/main" id="{16E3BE9B-F453-3853-4C83-C08FCB78AFB4}"/>
                </a:ext>
              </a:extLst>
            </p:cNvPr>
            <p:cNvSpPr/>
            <p:nvPr/>
          </p:nvSpPr>
          <p:spPr bwMode="auto">
            <a:xfrm>
              <a:off x="3333720" y="1469141"/>
              <a:ext cx="576064" cy="371340"/>
            </a:xfrm>
            <a:prstGeom prst="rect">
              <a:avLst/>
            </a:prstGeom>
            <a:solidFill>
              <a:srgbClr val="B7C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GB" sz="1100" dirty="0">
                  <a:latin typeface="+mj-lt"/>
                </a:rPr>
                <a:t>Cut</a:t>
              </a:r>
            </a:p>
          </p:txBody>
        </p:sp>
        <p:sp>
          <p:nvSpPr>
            <p:cNvPr id="15" name="Rectangle 14">
              <a:extLst>
                <a:ext uri="{FF2B5EF4-FFF2-40B4-BE49-F238E27FC236}">
                  <a16:creationId xmlns:a16="http://schemas.microsoft.com/office/drawing/2014/main" id="{8F9B13C4-EB4D-BD34-FC65-E38A26D7170C}"/>
                </a:ext>
              </a:extLst>
            </p:cNvPr>
            <p:cNvSpPr/>
            <p:nvPr/>
          </p:nvSpPr>
          <p:spPr bwMode="auto">
            <a:xfrm>
              <a:off x="4269824" y="1468463"/>
              <a:ext cx="576064" cy="371340"/>
            </a:xfrm>
            <a:prstGeom prst="rect">
              <a:avLst/>
            </a:prstGeom>
            <a:solidFill>
              <a:srgbClr val="B7C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GB" sz="1100" dirty="0">
                  <a:latin typeface="+mj-lt"/>
                </a:rPr>
                <a:t>Debur</a:t>
              </a:r>
            </a:p>
          </p:txBody>
        </p:sp>
        <p:sp>
          <p:nvSpPr>
            <p:cNvPr id="16" name="Rectangle 15">
              <a:extLst>
                <a:ext uri="{FF2B5EF4-FFF2-40B4-BE49-F238E27FC236}">
                  <a16:creationId xmlns:a16="http://schemas.microsoft.com/office/drawing/2014/main" id="{8F8526B0-0809-FC58-269D-D76F2EED7F03}"/>
                </a:ext>
              </a:extLst>
            </p:cNvPr>
            <p:cNvSpPr/>
            <p:nvPr/>
          </p:nvSpPr>
          <p:spPr bwMode="auto">
            <a:xfrm>
              <a:off x="5205928" y="1468463"/>
              <a:ext cx="576064" cy="371340"/>
            </a:xfrm>
            <a:prstGeom prst="rect">
              <a:avLst/>
            </a:prstGeom>
            <a:solidFill>
              <a:srgbClr val="B7C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GB" sz="1100" dirty="0">
                  <a:latin typeface="+mj-lt"/>
                </a:rPr>
                <a:t>Bend</a:t>
              </a:r>
            </a:p>
          </p:txBody>
        </p:sp>
        <p:sp>
          <p:nvSpPr>
            <p:cNvPr id="17" name="Rectangle 16">
              <a:extLst>
                <a:ext uri="{FF2B5EF4-FFF2-40B4-BE49-F238E27FC236}">
                  <a16:creationId xmlns:a16="http://schemas.microsoft.com/office/drawing/2014/main" id="{3AA132A4-40F4-CA0D-1CF9-86DE45E2658C}"/>
                </a:ext>
              </a:extLst>
            </p:cNvPr>
            <p:cNvSpPr/>
            <p:nvPr/>
          </p:nvSpPr>
          <p:spPr bwMode="auto">
            <a:xfrm>
              <a:off x="6084168" y="1468463"/>
              <a:ext cx="576064" cy="371340"/>
            </a:xfrm>
            <a:prstGeom prst="rect">
              <a:avLst/>
            </a:prstGeom>
            <a:solidFill>
              <a:srgbClr val="B7C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GB" sz="1100" dirty="0">
                  <a:latin typeface="+mj-lt"/>
                </a:rPr>
                <a:t>Weld </a:t>
              </a:r>
            </a:p>
          </p:txBody>
        </p:sp>
        <p:sp>
          <p:nvSpPr>
            <p:cNvPr id="18" name="Rectangle 17">
              <a:extLst>
                <a:ext uri="{FF2B5EF4-FFF2-40B4-BE49-F238E27FC236}">
                  <a16:creationId xmlns:a16="http://schemas.microsoft.com/office/drawing/2014/main" id="{445A4C32-A6D5-BF62-AE5D-6BC4116C4737}"/>
                </a:ext>
              </a:extLst>
            </p:cNvPr>
            <p:cNvSpPr/>
            <p:nvPr/>
          </p:nvSpPr>
          <p:spPr bwMode="auto">
            <a:xfrm>
              <a:off x="7041625" y="1468463"/>
              <a:ext cx="851842" cy="371340"/>
            </a:xfrm>
            <a:prstGeom prst="rect">
              <a:avLst/>
            </a:prstGeom>
            <a:solidFill>
              <a:srgbClr val="B7C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GB" sz="1100" dirty="0">
                  <a:latin typeface="+mj-lt"/>
                </a:rPr>
                <a:t>Assemble </a:t>
              </a:r>
            </a:p>
          </p:txBody>
        </p:sp>
        <p:cxnSp>
          <p:nvCxnSpPr>
            <p:cNvPr id="19" name="Straight Arrow Connector 18">
              <a:extLst>
                <a:ext uri="{FF2B5EF4-FFF2-40B4-BE49-F238E27FC236}">
                  <a16:creationId xmlns:a16="http://schemas.microsoft.com/office/drawing/2014/main" id="{2AFB7CF8-2B87-5F8E-2441-FD083009D6A4}"/>
                </a:ext>
              </a:extLst>
            </p:cNvPr>
            <p:cNvCxnSpPr>
              <a:cxnSpLocks/>
              <a:stCxn id="14" idx="3"/>
              <a:endCxn id="15" idx="1"/>
            </p:cNvCxnSpPr>
            <p:nvPr/>
          </p:nvCxnSpPr>
          <p:spPr bwMode="auto">
            <a:xfrm flipV="1">
              <a:off x="3909784" y="1654133"/>
              <a:ext cx="360040" cy="678"/>
            </a:xfrm>
            <a:prstGeom prst="straightConnector1">
              <a:avLst/>
            </a:prstGeom>
            <a:solidFill>
              <a:schemeClr val="accent1"/>
            </a:solidFill>
            <a:ln w="19050" cap="flat" cmpd="sng" algn="ctr">
              <a:solidFill>
                <a:schemeClr val="accent2">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516503B6-E891-2D6F-CC10-479A67BDE879}"/>
                </a:ext>
              </a:extLst>
            </p:cNvPr>
            <p:cNvCxnSpPr>
              <a:cxnSpLocks/>
              <a:stCxn id="15" idx="3"/>
              <a:endCxn id="16" idx="1"/>
            </p:cNvCxnSpPr>
            <p:nvPr/>
          </p:nvCxnSpPr>
          <p:spPr bwMode="auto">
            <a:xfrm>
              <a:off x="4845888" y="1654133"/>
              <a:ext cx="360040" cy="0"/>
            </a:xfrm>
            <a:prstGeom prst="straightConnector1">
              <a:avLst/>
            </a:prstGeom>
            <a:solidFill>
              <a:schemeClr val="accent1"/>
            </a:solidFill>
            <a:ln w="19050" cap="flat" cmpd="sng" algn="ctr">
              <a:solidFill>
                <a:schemeClr val="accent2">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AB93F6DC-E5A9-7995-BA26-BF73C3DFAEED}"/>
                </a:ext>
              </a:extLst>
            </p:cNvPr>
            <p:cNvCxnSpPr>
              <a:cxnSpLocks/>
              <a:stCxn id="16" idx="3"/>
              <a:endCxn id="17" idx="1"/>
            </p:cNvCxnSpPr>
            <p:nvPr/>
          </p:nvCxnSpPr>
          <p:spPr bwMode="auto">
            <a:xfrm>
              <a:off x="5781992" y="1654133"/>
              <a:ext cx="302176" cy="0"/>
            </a:xfrm>
            <a:prstGeom prst="straightConnector1">
              <a:avLst/>
            </a:prstGeom>
            <a:solidFill>
              <a:schemeClr val="accent1"/>
            </a:solidFill>
            <a:ln w="19050" cap="flat" cmpd="sng" algn="ctr">
              <a:solidFill>
                <a:schemeClr val="accent2">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a:extLst>
                <a:ext uri="{FF2B5EF4-FFF2-40B4-BE49-F238E27FC236}">
                  <a16:creationId xmlns:a16="http://schemas.microsoft.com/office/drawing/2014/main" id="{AD3C9566-65B2-3582-A0C4-DAD8E9DE70A4}"/>
                </a:ext>
              </a:extLst>
            </p:cNvPr>
            <p:cNvCxnSpPr>
              <a:cxnSpLocks/>
              <a:stCxn id="17" idx="3"/>
              <a:endCxn id="18" idx="1"/>
            </p:cNvCxnSpPr>
            <p:nvPr/>
          </p:nvCxnSpPr>
          <p:spPr bwMode="auto">
            <a:xfrm>
              <a:off x="6660232" y="1654133"/>
              <a:ext cx="381393" cy="0"/>
            </a:xfrm>
            <a:prstGeom prst="straightConnector1">
              <a:avLst/>
            </a:prstGeom>
            <a:solidFill>
              <a:schemeClr val="accent1"/>
            </a:solidFill>
            <a:ln w="19050" cap="flat" cmpd="sng" algn="ctr">
              <a:solidFill>
                <a:schemeClr val="accent2">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Rectangle 24">
              <a:extLst>
                <a:ext uri="{FF2B5EF4-FFF2-40B4-BE49-F238E27FC236}">
                  <a16:creationId xmlns:a16="http://schemas.microsoft.com/office/drawing/2014/main" id="{5374C007-8FE2-729E-1C95-4FC3A4CB6C99}"/>
                </a:ext>
              </a:extLst>
            </p:cNvPr>
            <p:cNvSpPr/>
            <p:nvPr/>
          </p:nvSpPr>
          <p:spPr bwMode="auto">
            <a:xfrm>
              <a:off x="3333720" y="1945404"/>
              <a:ext cx="576064" cy="371340"/>
            </a:xfrm>
            <a:prstGeom prst="rect">
              <a:avLst/>
            </a:prstGeom>
            <a:solidFill>
              <a:srgbClr val="B7C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GB" sz="1100" dirty="0">
                  <a:latin typeface="+mj-lt"/>
                </a:rPr>
                <a:t>Debur</a:t>
              </a:r>
            </a:p>
          </p:txBody>
        </p:sp>
        <p:sp>
          <p:nvSpPr>
            <p:cNvPr id="26" name="Rectangle 25">
              <a:extLst>
                <a:ext uri="{FF2B5EF4-FFF2-40B4-BE49-F238E27FC236}">
                  <a16:creationId xmlns:a16="http://schemas.microsoft.com/office/drawing/2014/main" id="{17EBB2DF-DB12-F349-A34B-3CDCBDB5D153}"/>
                </a:ext>
              </a:extLst>
            </p:cNvPr>
            <p:cNvSpPr/>
            <p:nvPr/>
          </p:nvSpPr>
          <p:spPr bwMode="auto">
            <a:xfrm>
              <a:off x="4269824" y="1944726"/>
              <a:ext cx="576064" cy="371340"/>
            </a:xfrm>
            <a:prstGeom prst="rect">
              <a:avLst/>
            </a:prstGeom>
            <a:solidFill>
              <a:srgbClr val="B7C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GB" sz="1100" dirty="0">
                  <a:latin typeface="+mj-lt"/>
                </a:rPr>
                <a:t>Debur</a:t>
              </a:r>
            </a:p>
          </p:txBody>
        </p:sp>
        <p:sp>
          <p:nvSpPr>
            <p:cNvPr id="27" name="Rectangle 26">
              <a:extLst>
                <a:ext uri="{FF2B5EF4-FFF2-40B4-BE49-F238E27FC236}">
                  <a16:creationId xmlns:a16="http://schemas.microsoft.com/office/drawing/2014/main" id="{D8054EF6-3E9F-67E6-60ED-88650B295F3F}"/>
                </a:ext>
              </a:extLst>
            </p:cNvPr>
            <p:cNvSpPr/>
            <p:nvPr/>
          </p:nvSpPr>
          <p:spPr bwMode="auto">
            <a:xfrm>
              <a:off x="5205928" y="1944726"/>
              <a:ext cx="576064" cy="371340"/>
            </a:xfrm>
            <a:prstGeom prst="rect">
              <a:avLst/>
            </a:prstGeom>
            <a:solidFill>
              <a:srgbClr val="B7C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GB" sz="1100" dirty="0">
                  <a:latin typeface="+mj-lt"/>
                </a:rPr>
                <a:t>Bend</a:t>
              </a:r>
            </a:p>
          </p:txBody>
        </p:sp>
        <p:sp>
          <p:nvSpPr>
            <p:cNvPr id="28" name="Rectangle 27">
              <a:extLst>
                <a:ext uri="{FF2B5EF4-FFF2-40B4-BE49-F238E27FC236}">
                  <a16:creationId xmlns:a16="http://schemas.microsoft.com/office/drawing/2014/main" id="{6632CEDB-E9EC-8484-05C2-2E2AE3A353B0}"/>
                </a:ext>
              </a:extLst>
            </p:cNvPr>
            <p:cNvSpPr/>
            <p:nvPr/>
          </p:nvSpPr>
          <p:spPr bwMode="auto">
            <a:xfrm>
              <a:off x="6084168" y="1944726"/>
              <a:ext cx="576064" cy="371340"/>
            </a:xfrm>
            <a:prstGeom prst="rect">
              <a:avLst/>
            </a:prstGeom>
            <a:solidFill>
              <a:srgbClr val="B7C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GB" sz="1100" dirty="0">
                  <a:latin typeface="+mj-lt"/>
                </a:rPr>
                <a:t>Mill </a:t>
              </a:r>
            </a:p>
          </p:txBody>
        </p:sp>
        <p:sp>
          <p:nvSpPr>
            <p:cNvPr id="29" name="Rectangle 28">
              <a:extLst>
                <a:ext uri="{FF2B5EF4-FFF2-40B4-BE49-F238E27FC236}">
                  <a16:creationId xmlns:a16="http://schemas.microsoft.com/office/drawing/2014/main" id="{8DCE06DE-ADEF-ADB8-54B3-9DAD12E1054D}"/>
                </a:ext>
              </a:extLst>
            </p:cNvPr>
            <p:cNvSpPr/>
            <p:nvPr/>
          </p:nvSpPr>
          <p:spPr bwMode="auto">
            <a:xfrm>
              <a:off x="7041625" y="1944726"/>
              <a:ext cx="851842" cy="371340"/>
            </a:xfrm>
            <a:prstGeom prst="rect">
              <a:avLst/>
            </a:prstGeom>
            <a:solidFill>
              <a:srgbClr val="B7C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GB" sz="1100" dirty="0">
                  <a:latin typeface="+mj-lt"/>
                </a:rPr>
                <a:t>Pack</a:t>
              </a:r>
            </a:p>
          </p:txBody>
        </p:sp>
        <p:cxnSp>
          <p:nvCxnSpPr>
            <p:cNvPr id="30" name="Straight Arrow Connector 29">
              <a:extLst>
                <a:ext uri="{FF2B5EF4-FFF2-40B4-BE49-F238E27FC236}">
                  <a16:creationId xmlns:a16="http://schemas.microsoft.com/office/drawing/2014/main" id="{BAE6C086-6DF8-0875-60B8-E21DD62213F1}"/>
                </a:ext>
              </a:extLst>
            </p:cNvPr>
            <p:cNvCxnSpPr>
              <a:cxnSpLocks/>
              <a:stCxn id="25" idx="3"/>
              <a:endCxn id="26" idx="1"/>
            </p:cNvCxnSpPr>
            <p:nvPr/>
          </p:nvCxnSpPr>
          <p:spPr bwMode="auto">
            <a:xfrm flipV="1">
              <a:off x="3909784" y="2130396"/>
              <a:ext cx="360040" cy="678"/>
            </a:xfrm>
            <a:prstGeom prst="straightConnector1">
              <a:avLst/>
            </a:prstGeom>
            <a:solidFill>
              <a:schemeClr val="accent1"/>
            </a:solidFill>
            <a:ln w="19050" cap="flat" cmpd="sng" algn="ctr">
              <a:solidFill>
                <a:schemeClr val="accent2">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a:extLst>
                <a:ext uri="{FF2B5EF4-FFF2-40B4-BE49-F238E27FC236}">
                  <a16:creationId xmlns:a16="http://schemas.microsoft.com/office/drawing/2014/main" id="{6180191C-111D-381F-7690-3289F02C45EC}"/>
                </a:ext>
              </a:extLst>
            </p:cNvPr>
            <p:cNvCxnSpPr>
              <a:cxnSpLocks/>
              <a:stCxn id="26" idx="3"/>
              <a:endCxn id="27" idx="1"/>
            </p:cNvCxnSpPr>
            <p:nvPr/>
          </p:nvCxnSpPr>
          <p:spPr bwMode="auto">
            <a:xfrm>
              <a:off x="4845888" y="2130396"/>
              <a:ext cx="360040" cy="0"/>
            </a:xfrm>
            <a:prstGeom prst="straightConnector1">
              <a:avLst/>
            </a:prstGeom>
            <a:solidFill>
              <a:schemeClr val="accent1"/>
            </a:solidFill>
            <a:ln w="19050" cap="flat" cmpd="sng" algn="ctr">
              <a:solidFill>
                <a:schemeClr val="accent2">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a:extLst>
                <a:ext uri="{FF2B5EF4-FFF2-40B4-BE49-F238E27FC236}">
                  <a16:creationId xmlns:a16="http://schemas.microsoft.com/office/drawing/2014/main" id="{99674396-1E86-B88F-D288-BDCA77D429ED}"/>
                </a:ext>
              </a:extLst>
            </p:cNvPr>
            <p:cNvCxnSpPr>
              <a:cxnSpLocks/>
              <a:stCxn id="27" idx="3"/>
              <a:endCxn id="28" idx="1"/>
            </p:cNvCxnSpPr>
            <p:nvPr/>
          </p:nvCxnSpPr>
          <p:spPr bwMode="auto">
            <a:xfrm>
              <a:off x="5781992" y="2130396"/>
              <a:ext cx="302176" cy="0"/>
            </a:xfrm>
            <a:prstGeom prst="straightConnector1">
              <a:avLst/>
            </a:prstGeom>
            <a:solidFill>
              <a:schemeClr val="accent1"/>
            </a:solidFill>
            <a:ln w="19050" cap="flat" cmpd="sng" algn="ctr">
              <a:solidFill>
                <a:schemeClr val="accent2">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a:extLst>
                <a:ext uri="{FF2B5EF4-FFF2-40B4-BE49-F238E27FC236}">
                  <a16:creationId xmlns:a16="http://schemas.microsoft.com/office/drawing/2014/main" id="{76BC64FF-0B44-96C1-BD4A-D672D107C415}"/>
                </a:ext>
              </a:extLst>
            </p:cNvPr>
            <p:cNvCxnSpPr>
              <a:cxnSpLocks/>
              <a:stCxn id="28" idx="3"/>
              <a:endCxn id="29" idx="1"/>
            </p:cNvCxnSpPr>
            <p:nvPr/>
          </p:nvCxnSpPr>
          <p:spPr bwMode="auto">
            <a:xfrm>
              <a:off x="6660232" y="2130396"/>
              <a:ext cx="381393" cy="0"/>
            </a:xfrm>
            <a:prstGeom prst="straightConnector1">
              <a:avLst/>
            </a:prstGeom>
            <a:solidFill>
              <a:schemeClr val="accent1"/>
            </a:solidFill>
            <a:ln w="19050" cap="flat" cmpd="sng" algn="ctr">
              <a:solidFill>
                <a:schemeClr val="accent2">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Rectangle 33">
              <a:extLst>
                <a:ext uri="{FF2B5EF4-FFF2-40B4-BE49-F238E27FC236}">
                  <a16:creationId xmlns:a16="http://schemas.microsoft.com/office/drawing/2014/main" id="{47AB8725-0E92-849A-A12C-B6F17684C478}"/>
                </a:ext>
              </a:extLst>
            </p:cNvPr>
            <p:cNvSpPr/>
            <p:nvPr/>
          </p:nvSpPr>
          <p:spPr bwMode="auto">
            <a:xfrm>
              <a:off x="3333473" y="2420989"/>
              <a:ext cx="576064" cy="371340"/>
            </a:xfrm>
            <a:prstGeom prst="rect">
              <a:avLst/>
            </a:prstGeom>
            <a:solidFill>
              <a:srgbClr val="B7C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GB" sz="1100" dirty="0">
                  <a:latin typeface="+mj-lt"/>
                </a:rPr>
                <a:t>Mill</a:t>
              </a:r>
            </a:p>
          </p:txBody>
        </p:sp>
        <p:sp>
          <p:nvSpPr>
            <p:cNvPr id="35" name="Rectangle 34">
              <a:extLst>
                <a:ext uri="{FF2B5EF4-FFF2-40B4-BE49-F238E27FC236}">
                  <a16:creationId xmlns:a16="http://schemas.microsoft.com/office/drawing/2014/main" id="{44EDAE6C-D486-8910-72DE-8C606B351832}"/>
                </a:ext>
              </a:extLst>
            </p:cNvPr>
            <p:cNvSpPr/>
            <p:nvPr/>
          </p:nvSpPr>
          <p:spPr bwMode="auto">
            <a:xfrm>
              <a:off x="4269577" y="2420311"/>
              <a:ext cx="576064" cy="371340"/>
            </a:xfrm>
            <a:prstGeom prst="rect">
              <a:avLst/>
            </a:prstGeom>
            <a:solidFill>
              <a:srgbClr val="B7C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GB" sz="1100" dirty="0">
                  <a:latin typeface="+mj-lt"/>
                </a:rPr>
                <a:t>Form</a:t>
              </a:r>
            </a:p>
          </p:txBody>
        </p:sp>
        <p:sp>
          <p:nvSpPr>
            <p:cNvPr id="36" name="Rectangle 35">
              <a:extLst>
                <a:ext uri="{FF2B5EF4-FFF2-40B4-BE49-F238E27FC236}">
                  <a16:creationId xmlns:a16="http://schemas.microsoft.com/office/drawing/2014/main" id="{785CC3EC-47AD-EBD8-463C-158404741BBA}"/>
                </a:ext>
              </a:extLst>
            </p:cNvPr>
            <p:cNvSpPr/>
            <p:nvPr/>
          </p:nvSpPr>
          <p:spPr bwMode="auto">
            <a:xfrm>
              <a:off x="5205681" y="2420311"/>
              <a:ext cx="576064" cy="371340"/>
            </a:xfrm>
            <a:prstGeom prst="rect">
              <a:avLst/>
            </a:prstGeom>
            <a:solidFill>
              <a:srgbClr val="B7C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GB" sz="1100" dirty="0">
                  <a:latin typeface="+mj-lt"/>
                </a:rPr>
                <a:t>Weld</a:t>
              </a:r>
            </a:p>
          </p:txBody>
        </p:sp>
        <p:sp>
          <p:nvSpPr>
            <p:cNvPr id="37" name="Rectangle 36">
              <a:extLst>
                <a:ext uri="{FF2B5EF4-FFF2-40B4-BE49-F238E27FC236}">
                  <a16:creationId xmlns:a16="http://schemas.microsoft.com/office/drawing/2014/main" id="{6C65E497-C342-FDCE-24CA-04119479F92F}"/>
                </a:ext>
              </a:extLst>
            </p:cNvPr>
            <p:cNvSpPr/>
            <p:nvPr/>
          </p:nvSpPr>
          <p:spPr bwMode="auto">
            <a:xfrm>
              <a:off x="6083921" y="2420311"/>
              <a:ext cx="576064" cy="371340"/>
            </a:xfrm>
            <a:prstGeom prst="rect">
              <a:avLst/>
            </a:prstGeom>
            <a:solidFill>
              <a:srgbClr val="B7C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GB" sz="1100" dirty="0">
                  <a:latin typeface="+mj-lt"/>
                </a:rPr>
                <a:t>Polish </a:t>
              </a:r>
            </a:p>
          </p:txBody>
        </p:sp>
        <p:sp>
          <p:nvSpPr>
            <p:cNvPr id="38" name="Rectangle 37">
              <a:extLst>
                <a:ext uri="{FF2B5EF4-FFF2-40B4-BE49-F238E27FC236}">
                  <a16:creationId xmlns:a16="http://schemas.microsoft.com/office/drawing/2014/main" id="{C3D34183-EA85-E224-F315-7EAEC6754035}"/>
                </a:ext>
              </a:extLst>
            </p:cNvPr>
            <p:cNvSpPr/>
            <p:nvPr/>
          </p:nvSpPr>
          <p:spPr bwMode="auto">
            <a:xfrm>
              <a:off x="7041378" y="2420311"/>
              <a:ext cx="851842" cy="371340"/>
            </a:xfrm>
            <a:prstGeom prst="rect">
              <a:avLst/>
            </a:prstGeom>
            <a:solidFill>
              <a:srgbClr val="B7C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GB" sz="1100" dirty="0">
                  <a:latin typeface="+mj-lt"/>
                </a:rPr>
                <a:t>Assemble </a:t>
              </a:r>
            </a:p>
          </p:txBody>
        </p:sp>
        <p:cxnSp>
          <p:nvCxnSpPr>
            <p:cNvPr id="39" name="Straight Arrow Connector 38">
              <a:extLst>
                <a:ext uri="{FF2B5EF4-FFF2-40B4-BE49-F238E27FC236}">
                  <a16:creationId xmlns:a16="http://schemas.microsoft.com/office/drawing/2014/main" id="{4A10C0C4-BE0C-3891-024D-7CBA5955FA20}"/>
                </a:ext>
              </a:extLst>
            </p:cNvPr>
            <p:cNvCxnSpPr>
              <a:cxnSpLocks/>
              <a:stCxn id="34" idx="3"/>
              <a:endCxn id="35" idx="1"/>
            </p:cNvCxnSpPr>
            <p:nvPr/>
          </p:nvCxnSpPr>
          <p:spPr bwMode="auto">
            <a:xfrm flipV="1">
              <a:off x="3909537" y="2605981"/>
              <a:ext cx="360040" cy="678"/>
            </a:xfrm>
            <a:prstGeom prst="straightConnector1">
              <a:avLst/>
            </a:prstGeom>
            <a:solidFill>
              <a:schemeClr val="accent1"/>
            </a:solidFill>
            <a:ln w="19050" cap="flat" cmpd="sng" algn="ctr">
              <a:solidFill>
                <a:schemeClr val="accent2">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Arrow Connector 39">
              <a:extLst>
                <a:ext uri="{FF2B5EF4-FFF2-40B4-BE49-F238E27FC236}">
                  <a16:creationId xmlns:a16="http://schemas.microsoft.com/office/drawing/2014/main" id="{CB070193-9656-554A-3B14-B9C6D45FEB44}"/>
                </a:ext>
              </a:extLst>
            </p:cNvPr>
            <p:cNvCxnSpPr>
              <a:cxnSpLocks/>
              <a:stCxn id="35" idx="3"/>
              <a:endCxn id="36" idx="1"/>
            </p:cNvCxnSpPr>
            <p:nvPr/>
          </p:nvCxnSpPr>
          <p:spPr bwMode="auto">
            <a:xfrm>
              <a:off x="4845641" y="2605981"/>
              <a:ext cx="360040" cy="0"/>
            </a:xfrm>
            <a:prstGeom prst="straightConnector1">
              <a:avLst/>
            </a:prstGeom>
            <a:solidFill>
              <a:schemeClr val="accent1"/>
            </a:solidFill>
            <a:ln w="19050" cap="flat" cmpd="sng" algn="ctr">
              <a:solidFill>
                <a:schemeClr val="accent2">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18EB16FA-2FC6-5FB1-5E42-41D3DFF5DFC7}"/>
                </a:ext>
              </a:extLst>
            </p:cNvPr>
            <p:cNvCxnSpPr>
              <a:cxnSpLocks/>
              <a:stCxn id="36" idx="3"/>
              <a:endCxn id="37" idx="1"/>
            </p:cNvCxnSpPr>
            <p:nvPr/>
          </p:nvCxnSpPr>
          <p:spPr bwMode="auto">
            <a:xfrm>
              <a:off x="5781745" y="2605981"/>
              <a:ext cx="302176" cy="0"/>
            </a:xfrm>
            <a:prstGeom prst="straightConnector1">
              <a:avLst/>
            </a:prstGeom>
            <a:solidFill>
              <a:schemeClr val="accent1"/>
            </a:solidFill>
            <a:ln w="19050" cap="flat" cmpd="sng" algn="ctr">
              <a:solidFill>
                <a:schemeClr val="accent2">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Arrow Connector 41">
              <a:extLst>
                <a:ext uri="{FF2B5EF4-FFF2-40B4-BE49-F238E27FC236}">
                  <a16:creationId xmlns:a16="http://schemas.microsoft.com/office/drawing/2014/main" id="{2700FD3F-B7B3-6A0A-3C53-8EACFC5F17B9}"/>
                </a:ext>
              </a:extLst>
            </p:cNvPr>
            <p:cNvCxnSpPr>
              <a:cxnSpLocks/>
              <a:stCxn id="37" idx="3"/>
              <a:endCxn id="38" idx="1"/>
            </p:cNvCxnSpPr>
            <p:nvPr/>
          </p:nvCxnSpPr>
          <p:spPr bwMode="auto">
            <a:xfrm>
              <a:off x="6659985" y="2605981"/>
              <a:ext cx="381393" cy="0"/>
            </a:xfrm>
            <a:prstGeom prst="straightConnector1">
              <a:avLst/>
            </a:prstGeom>
            <a:solidFill>
              <a:schemeClr val="accent1"/>
            </a:solidFill>
            <a:ln w="19050" cap="flat" cmpd="sng" algn="ctr">
              <a:solidFill>
                <a:schemeClr val="accent2">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3" name="Callout: Bent Line 42">
            <a:extLst>
              <a:ext uri="{FF2B5EF4-FFF2-40B4-BE49-F238E27FC236}">
                <a16:creationId xmlns:a16="http://schemas.microsoft.com/office/drawing/2014/main" id="{50CAC5B2-551E-4A46-C4AA-AC7641120DA9}"/>
              </a:ext>
            </a:extLst>
          </p:cNvPr>
          <p:cNvSpPr/>
          <p:nvPr/>
        </p:nvSpPr>
        <p:spPr bwMode="auto">
          <a:xfrm>
            <a:off x="4923822" y="1168442"/>
            <a:ext cx="2330234" cy="1049263"/>
          </a:xfrm>
          <a:prstGeom prst="borderCallout2">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GB" sz="1400" dirty="0">
                <a:latin typeface="+mj-lt"/>
              </a:rPr>
              <a:t>High volume/low cost/ mass production,</a:t>
            </a:r>
          </a:p>
          <a:p>
            <a:pPr defTabSz="914400" eaLnBrk="0" fontAlgn="base" hangingPunct="0">
              <a:spcBef>
                <a:spcPct val="0"/>
              </a:spcBef>
              <a:spcAft>
                <a:spcPct val="0"/>
              </a:spcAft>
            </a:pPr>
            <a:r>
              <a:rPr lang="en-GB" sz="1400" dirty="0">
                <a:latin typeface="+mj-lt"/>
              </a:rPr>
              <a:t>Made-to stock, convenient movements </a:t>
            </a:r>
          </a:p>
        </p:txBody>
      </p:sp>
      <p:sp>
        <p:nvSpPr>
          <p:cNvPr id="44" name="Callout: Bent Line 43">
            <a:extLst>
              <a:ext uri="{FF2B5EF4-FFF2-40B4-BE49-F238E27FC236}">
                <a16:creationId xmlns:a16="http://schemas.microsoft.com/office/drawing/2014/main" id="{44C1877D-E586-FDA8-6565-A2BEE9AF4A03}"/>
              </a:ext>
            </a:extLst>
          </p:cNvPr>
          <p:cNvSpPr/>
          <p:nvPr/>
        </p:nvSpPr>
        <p:spPr bwMode="auto">
          <a:xfrm>
            <a:off x="9150740" y="3055036"/>
            <a:ext cx="2659691" cy="985340"/>
          </a:xfrm>
          <a:prstGeom prst="borderCallout2">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GB" sz="1400" dirty="0">
                <a:latin typeface="+mj-lt"/>
              </a:rPr>
              <a:t>High utilization of equipment, High WIP, inefficient movements, complex flow, difficult to control  </a:t>
            </a:r>
          </a:p>
        </p:txBody>
      </p:sp>
    </p:spTree>
    <p:extLst>
      <p:ext uri="{BB962C8B-B14F-4D97-AF65-F5344CB8AC3E}">
        <p14:creationId xmlns:p14="http://schemas.microsoft.com/office/powerpoint/2010/main" val="258487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12A0A8C0-7EB3-7A58-73B6-6CA44E7DFCC8}"/>
              </a:ext>
            </a:extLst>
          </p:cNvPr>
          <p:cNvCxnSpPr>
            <a:cxnSpLocks/>
          </p:cNvCxnSpPr>
          <p:nvPr/>
        </p:nvCxnSpPr>
        <p:spPr>
          <a:xfrm>
            <a:off x="158620" y="6640524"/>
            <a:ext cx="10840306" cy="0"/>
          </a:xfrm>
          <a:prstGeom prst="line">
            <a:avLst/>
          </a:prstGeom>
          <a:ln>
            <a:solidFill>
              <a:srgbClr val="C1D72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3F6E6BA-147B-629B-565B-982A52F65C99}"/>
              </a:ext>
            </a:extLst>
          </p:cNvPr>
          <p:cNvSpPr/>
          <p:nvPr/>
        </p:nvSpPr>
        <p:spPr>
          <a:xfrm>
            <a:off x="0" y="0"/>
            <a:ext cx="4701309" cy="137315"/>
          </a:xfrm>
          <a:prstGeom prst="rect">
            <a:avLst/>
          </a:prstGeom>
          <a:solidFill>
            <a:srgbClr val="C1D7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9FFB143-4924-58AC-004C-7E3738BFC9C3}"/>
              </a:ext>
            </a:extLst>
          </p:cNvPr>
          <p:cNvSpPr/>
          <p:nvPr/>
        </p:nvSpPr>
        <p:spPr>
          <a:xfrm>
            <a:off x="0" y="137315"/>
            <a:ext cx="12192000" cy="1019681"/>
          </a:xfrm>
          <a:prstGeom prst="rect">
            <a:avLst/>
          </a:prstGeom>
          <a:solidFill>
            <a:srgbClr val="4B4C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 Placeholder 8">
            <a:extLst>
              <a:ext uri="{FF2B5EF4-FFF2-40B4-BE49-F238E27FC236}">
                <a16:creationId xmlns:a16="http://schemas.microsoft.com/office/drawing/2014/main" id="{4317BCA2-96DC-2E3A-8234-B9344BD7E2CC}"/>
              </a:ext>
            </a:extLst>
          </p:cNvPr>
          <p:cNvSpPr txBox="1">
            <a:spLocks/>
          </p:cNvSpPr>
          <p:nvPr/>
        </p:nvSpPr>
        <p:spPr>
          <a:xfrm>
            <a:off x="503433" y="363959"/>
            <a:ext cx="9928225" cy="58776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Examples of Layouts</a:t>
            </a:r>
          </a:p>
        </p:txBody>
      </p:sp>
      <p:sp>
        <p:nvSpPr>
          <p:cNvPr id="22" name="Slide Number Placeholder 30">
            <a:extLst>
              <a:ext uri="{FF2B5EF4-FFF2-40B4-BE49-F238E27FC236}">
                <a16:creationId xmlns:a16="http://schemas.microsoft.com/office/drawing/2014/main" id="{FC1D9D50-BDFA-8E31-0916-0F78CFDC415E}"/>
              </a:ext>
            </a:extLst>
          </p:cNvPr>
          <p:cNvSpPr txBox="1">
            <a:spLocks/>
          </p:cNvSpPr>
          <p:nvPr/>
        </p:nvSpPr>
        <p:spPr>
          <a:xfrm>
            <a:off x="9994619" y="6299629"/>
            <a:ext cx="354874" cy="28257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91B6195-72C9-4FAE-85A2-892D04A20BBB}" type="slidenum">
              <a:rPr lang="en-GB" sz="1000" smtClean="0">
                <a:solidFill>
                  <a:schemeClr val="tx1">
                    <a:lumMod val="50000"/>
                  </a:schemeClr>
                </a:solidFill>
              </a:rPr>
              <a:pPr algn="ctr"/>
              <a:t>15</a:t>
            </a:fld>
            <a:endParaRPr lang="en-GB" dirty="0">
              <a:solidFill>
                <a:schemeClr val="tx1">
                  <a:lumMod val="50000"/>
                </a:schemeClr>
              </a:solidFill>
            </a:endParaRPr>
          </a:p>
        </p:txBody>
      </p:sp>
      <p:sp>
        <p:nvSpPr>
          <p:cNvPr id="2" name="Text Placeholder 2">
            <a:extLst>
              <a:ext uri="{FF2B5EF4-FFF2-40B4-BE49-F238E27FC236}">
                <a16:creationId xmlns:a16="http://schemas.microsoft.com/office/drawing/2014/main" id="{A0079C8C-3053-991F-A10D-56817B779ABE}"/>
              </a:ext>
            </a:extLst>
          </p:cNvPr>
          <p:cNvSpPr txBox="1">
            <a:spLocks/>
          </p:cNvSpPr>
          <p:nvPr/>
        </p:nvSpPr>
        <p:spPr>
          <a:xfrm>
            <a:off x="10161837" y="6299630"/>
            <a:ext cx="944274" cy="282630"/>
          </a:xfrm>
          <a:prstGeom prst="rect">
            <a:avLst/>
          </a:prstGeom>
        </p:spPr>
        <p:txBody>
          <a:bodyPr vert="horz" lIns="91440" tIns="45720" rIns="91440" bIns="45720" rtlCol="0" anchor="ctr"/>
          <a:lstStyle>
            <a:defPPr>
              <a:defRPr lang="en-US"/>
            </a:defPPr>
            <a:lvl1pPr marL="0" indent="0" algn="r" defTabSz="914400" rtl="0" eaLnBrk="1" latinLnBrk="0" hangingPunct="1">
              <a:buFontTx/>
              <a:buNone/>
              <a:defRPr sz="800" kern="1200">
                <a:solidFill>
                  <a:schemeClr val="tx1"/>
                </a:solidFill>
                <a:latin typeface="+mn-lt"/>
                <a:ea typeface="+mn-ea"/>
                <a:cs typeface="+mn-cs"/>
              </a:defRPr>
            </a:lvl1pPr>
            <a:lvl2pPr marL="457200" indent="0" algn="l" defTabSz="914400" rtl="0" eaLnBrk="1" latinLnBrk="0" hangingPunct="1">
              <a:buFontTx/>
              <a:buNone/>
              <a:defRPr sz="1800" kern="1200">
                <a:solidFill>
                  <a:schemeClr val="tx1"/>
                </a:solidFill>
                <a:latin typeface="+mn-lt"/>
                <a:ea typeface="+mn-ea"/>
                <a:cs typeface="+mn-cs"/>
              </a:defRPr>
            </a:lvl2pPr>
            <a:lvl3pPr marL="914400" indent="0" algn="l" defTabSz="914400" rtl="0" eaLnBrk="1" latinLnBrk="0" hangingPunct="1">
              <a:buFontTx/>
              <a:buNone/>
              <a:defRPr sz="1800" kern="1200">
                <a:solidFill>
                  <a:schemeClr val="tx1"/>
                </a:solidFill>
                <a:latin typeface="+mn-lt"/>
                <a:ea typeface="+mn-ea"/>
                <a:cs typeface="+mn-cs"/>
              </a:defRPr>
            </a:lvl3pPr>
            <a:lvl4pPr marL="1371600" indent="0" algn="l" defTabSz="914400" rtl="0" eaLnBrk="1" latinLnBrk="0" hangingPunct="1">
              <a:buFontTx/>
              <a:buNone/>
              <a:defRPr sz="1800" kern="1200">
                <a:solidFill>
                  <a:schemeClr val="tx1"/>
                </a:solidFill>
                <a:latin typeface="+mn-lt"/>
                <a:ea typeface="+mn-ea"/>
                <a:cs typeface="+mn-cs"/>
              </a:defRPr>
            </a:lvl4pPr>
            <a:lvl5pPr marL="1828800" indent="0" algn="l" defTabSz="914400" rtl="0" eaLnBrk="1" latinLnBrk="0" hangingPunct="1">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chemeClr val="bg1"/>
                </a:solidFill>
              </a:rPr>
              <a:t>© WMG 2024</a:t>
            </a:r>
            <a:endParaRPr lang="en-GB">
              <a:solidFill>
                <a:schemeClr val="bg1"/>
              </a:solidFill>
            </a:endParaRPr>
          </a:p>
        </p:txBody>
      </p:sp>
      <p:sp>
        <p:nvSpPr>
          <p:cNvPr id="3" name="Text Placeholder 2">
            <a:extLst>
              <a:ext uri="{FF2B5EF4-FFF2-40B4-BE49-F238E27FC236}">
                <a16:creationId xmlns:a16="http://schemas.microsoft.com/office/drawing/2014/main" id="{A5CF3766-D1B9-19E4-09F7-B6E933897049}"/>
              </a:ext>
            </a:extLst>
          </p:cNvPr>
          <p:cNvSpPr txBox="1">
            <a:spLocks/>
          </p:cNvSpPr>
          <p:nvPr/>
        </p:nvSpPr>
        <p:spPr>
          <a:xfrm>
            <a:off x="10192317" y="6289470"/>
            <a:ext cx="944274" cy="282630"/>
          </a:xfrm>
          <a:prstGeom prst="rect">
            <a:avLst/>
          </a:prstGeom>
        </p:spPr>
        <p:txBody>
          <a:bodyPr vert="horz" lIns="91440" tIns="45720" rIns="91440" bIns="45720" rtlCol="0" anchor="ctr"/>
          <a:lstStyle>
            <a:defPPr>
              <a:defRPr lang="en-US"/>
            </a:defPPr>
            <a:lvl1pPr marL="0" indent="0" algn="r" defTabSz="914400" rtl="0" eaLnBrk="1" latinLnBrk="0" hangingPunct="1">
              <a:buFontTx/>
              <a:buNone/>
              <a:defRPr sz="800" kern="1200">
                <a:solidFill>
                  <a:schemeClr val="tx1"/>
                </a:solidFill>
                <a:latin typeface="+mn-lt"/>
                <a:ea typeface="+mn-ea"/>
                <a:cs typeface="+mn-cs"/>
              </a:defRPr>
            </a:lvl1pPr>
            <a:lvl2pPr marL="457200" indent="0" algn="l" defTabSz="914400" rtl="0" eaLnBrk="1" latinLnBrk="0" hangingPunct="1">
              <a:buFontTx/>
              <a:buNone/>
              <a:defRPr sz="1800" kern="1200">
                <a:solidFill>
                  <a:schemeClr val="tx1"/>
                </a:solidFill>
                <a:latin typeface="+mn-lt"/>
                <a:ea typeface="+mn-ea"/>
                <a:cs typeface="+mn-cs"/>
              </a:defRPr>
            </a:lvl2pPr>
            <a:lvl3pPr marL="914400" indent="0" algn="l" defTabSz="914400" rtl="0" eaLnBrk="1" latinLnBrk="0" hangingPunct="1">
              <a:buFontTx/>
              <a:buNone/>
              <a:defRPr sz="1800" kern="1200">
                <a:solidFill>
                  <a:schemeClr val="tx1"/>
                </a:solidFill>
                <a:latin typeface="+mn-lt"/>
                <a:ea typeface="+mn-ea"/>
                <a:cs typeface="+mn-cs"/>
              </a:defRPr>
            </a:lvl3pPr>
            <a:lvl4pPr marL="1371600" indent="0" algn="l" defTabSz="914400" rtl="0" eaLnBrk="1" latinLnBrk="0" hangingPunct="1">
              <a:buFontTx/>
              <a:buNone/>
              <a:defRPr sz="1800" kern="1200">
                <a:solidFill>
                  <a:schemeClr val="tx1"/>
                </a:solidFill>
                <a:latin typeface="+mn-lt"/>
                <a:ea typeface="+mn-ea"/>
                <a:cs typeface="+mn-cs"/>
              </a:defRPr>
            </a:lvl4pPr>
            <a:lvl5pPr marL="1828800" indent="0" algn="l" defTabSz="914400" rtl="0" eaLnBrk="1" latinLnBrk="0" hangingPunct="1">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000000"/>
                </a:solidFill>
              </a:rPr>
              <a:t>© WMG 2024</a:t>
            </a:r>
            <a:endParaRPr lang="en-GB" dirty="0">
              <a:solidFill>
                <a:srgbClr val="000000"/>
              </a:solidFill>
            </a:endParaRPr>
          </a:p>
        </p:txBody>
      </p:sp>
      <p:sp>
        <p:nvSpPr>
          <p:cNvPr id="9" name="Content Placeholder 3">
            <a:extLst>
              <a:ext uri="{FF2B5EF4-FFF2-40B4-BE49-F238E27FC236}">
                <a16:creationId xmlns:a16="http://schemas.microsoft.com/office/drawing/2014/main" id="{EAAE3095-BB63-9D8A-CFC8-A655D16877EA}"/>
              </a:ext>
            </a:extLst>
          </p:cNvPr>
          <p:cNvSpPr txBox="1">
            <a:spLocks/>
          </p:cNvSpPr>
          <p:nvPr/>
        </p:nvSpPr>
        <p:spPr>
          <a:xfrm>
            <a:off x="603294" y="1841360"/>
            <a:ext cx="3741193" cy="41148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GB" dirty="0"/>
              <a:t>Cell layout</a:t>
            </a:r>
          </a:p>
          <a:p>
            <a:pPr lvl="1"/>
            <a:r>
              <a:rPr lang="en-GB" sz="2000" dirty="0"/>
              <a:t>Supports customisation </a:t>
            </a:r>
          </a:p>
          <a:p>
            <a:pPr lvl="1"/>
            <a:r>
              <a:rPr lang="en-GB" sz="2000" dirty="0"/>
              <a:t>Flexibility </a:t>
            </a:r>
          </a:p>
          <a:p>
            <a:pPr lvl="1"/>
            <a:r>
              <a:rPr lang="en-GB" sz="2000" dirty="0"/>
              <a:t>Short lead times </a:t>
            </a:r>
          </a:p>
          <a:p>
            <a:pPr lvl="1"/>
            <a:r>
              <a:rPr lang="en-GB" sz="2000" dirty="0"/>
              <a:t>Fast throughput </a:t>
            </a:r>
          </a:p>
          <a:p>
            <a:pPr lvl="1"/>
            <a:r>
              <a:rPr lang="en-GB" sz="2000" dirty="0"/>
              <a:t>For high variety operations</a:t>
            </a:r>
          </a:p>
          <a:p>
            <a:pPr lvl="1"/>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endParaRPr lang="en-GB" dirty="0"/>
          </a:p>
          <a:p>
            <a:endParaRPr lang="en-GB" dirty="0"/>
          </a:p>
          <a:p>
            <a:pPr marL="457200" lvl="1" indent="0">
              <a:buFont typeface="Arial" panose="020B0604020202020204" pitchFamily="34" charset="0"/>
              <a:buNone/>
            </a:pPr>
            <a:endParaRPr lang="en-GB" dirty="0"/>
          </a:p>
        </p:txBody>
      </p:sp>
      <p:pic>
        <p:nvPicPr>
          <p:cNvPr id="8" name="Picture 2" descr="The ultimate in lean production.">
            <a:extLst>
              <a:ext uri="{FF2B5EF4-FFF2-40B4-BE49-F238E27FC236}">
                <a16:creationId xmlns:a16="http://schemas.microsoft.com/office/drawing/2014/main" id="{32ECC58D-01B1-729B-3C38-FC10C62B27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6479" y="2998758"/>
            <a:ext cx="4252242" cy="26052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llular Manufacturing Explained">
            <a:extLst>
              <a:ext uri="{FF2B5EF4-FFF2-40B4-BE49-F238E27FC236}">
                <a16:creationId xmlns:a16="http://schemas.microsoft.com/office/drawing/2014/main" id="{5F0E656A-E769-820F-4BE3-7F7815D454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96985" y="2986861"/>
            <a:ext cx="2654808" cy="1985127"/>
          </a:xfrm>
          <a:prstGeom prst="rect">
            <a:avLst/>
          </a:prstGeom>
          <a:noFill/>
          <a:extLst>
            <a:ext uri="{909E8E84-426E-40DD-AFC4-6F175D3DCCD1}">
              <a14:hiddenFill xmlns:a14="http://schemas.microsoft.com/office/drawing/2010/main">
                <a:solidFill>
                  <a:srgbClr val="FFFFFF"/>
                </a:solidFill>
              </a14:hiddenFill>
            </a:ext>
          </a:extLst>
        </p:spPr>
      </p:pic>
      <p:sp>
        <p:nvSpPr>
          <p:cNvPr id="45" name="Callout: Bent Line 44">
            <a:extLst>
              <a:ext uri="{FF2B5EF4-FFF2-40B4-BE49-F238E27FC236}">
                <a16:creationId xmlns:a16="http://schemas.microsoft.com/office/drawing/2014/main" id="{E388D082-0907-FA3E-53CB-1B5215D9DEE8}"/>
              </a:ext>
            </a:extLst>
          </p:cNvPr>
          <p:cNvSpPr/>
          <p:nvPr/>
        </p:nvSpPr>
        <p:spPr bwMode="auto">
          <a:xfrm>
            <a:off x="7469001" y="1475622"/>
            <a:ext cx="2525618" cy="1214836"/>
          </a:xfrm>
          <a:prstGeom prst="borderCallout2">
            <a:avLst>
              <a:gd name="adj1" fmla="val 18750"/>
              <a:gd name="adj2" fmla="val -8333"/>
              <a:gd name="adj3" fmla="val 18750"/>
              <a:gd name="adj4" fmla="val -16667"/>
              <a:gd name="adj5" fmla="val 180755"/>
              <a:gd name="adj6" fmla="val -43147"/>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GB" sz="1400" dirty="0">
                <a:latin typeface="+mj-lt"/>
              </a:rPr>
              <a:t>Can be costly to rearrange, can need more equipment which could lead to lower equipment utilisation but high workforce utilization  </a:t>
            </a:r>
          </a:p>
        </p:txBody>
      </p:sp>
    </p:spTree>
    <p:extLst>
      <p:ext uri="{BB962C8B-B14F-4D97-AF65-F5344CB8AC3E}">
        <p14:creationId xmlns:p14="http://schemas.microsoft.com/office/powerpoint/2010/main" val="344076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12A0A8C0-7EB3-7A58-73B6-6CA44E7DFCC8}"/>
              </a:ext>
            </a:extLst>
          </p:cNvPr>
          <p:cNvCxnSpPr>
            <a:cxnSpLocks/>
          </p:cNvCxnSpPr>
          <p:nvPr/>
        </p:nvCxnSpPr>
        <p:spPr>
          <a:xfrm>
            <a:off x="158620" y="6640524"/>
            <a:ext cx="10840306" cy="0"/>
          </a:xfrm>
          <a:prstGeom prst="line">
            <a:avLst/>
          </a:prstGeom>
          <a:ln>
            <a:solidFill>
              <a:srgbClr val="C1D72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3F6E6BA-147B-629B-565B-982A52F65C99}"/>
              </a:ext>
            </a:extLst>
          </p:cNvPr>
          <p:cNvSpPr/>
          <p:nvPr/>
        </p:nvSpPr>
        <p:spPr>
          <a:xfrm>
            <a:off x="0" y="0"/>
            <a:ext cx="4701309" cy="137315"/>
          </a:xfrm>
          <a:prstGeom prst="rect">
            <a:avLst/>
          </a:prstGeom>
          <a:solidFill>
            <a:srgbClr val="C1D7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9FFB143-4924-58AC-004C-7E3738BFC9C3}"/>
              </a:ext>
            </a:extLst>
          </p:cNvPr>
          <p:cNvSpPr/>
          <p:nvPr/>
        </p:nvSpPr>
        <p:spPr>
          <a:xfrm>
            <a:off x="0" y="137315"/>
            <a:ext cx="12192000" cy="1019681"/>
          </a:xfrm>
          <a:prstGeom prst="rect">
            <a:avLst/>
          </a:prstGeom>
          <a:solidFill>
            <a:srgbClr val="4B4C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 Placeholder 8">
            <a:extLst>
              <a:ext uri="{FF2B5EF4-FFF2-40B4-BE49-F238E27FC236}">
                <a16:creationId xmlns:a16="http://schemas.microsoft.com/office/drawing/2014/main" id="{4317BCA2-96DC-2E3A-8234-B9344BD7E2CC}"/>
              </a:ext>
            </a:extLst>
          </p:cNvPr>
          <p:cNvSpPr txBox="1">
            <a:spLocks/>
          </p:cNvSpPr>
          <p:nvPr/>
        </p:nvSpPr>
        <p:spPr>
          <a:xfrm>
            <a:off x="503433" y="363959"/>
            <a:ext cx="9928225" cy="58776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Designing Processes: Capacity Planning</a:t>
            </a:r>
          </a:p>
        </p:txBody>
      </p:sp>
      <p:sp>
        <p:nvSpPr>
          <p:cNvPr id="22" name="Slide Number Placeholder 30">
            <a:extLst>
              <a:ext uri="{FF2B5EF4-FFF2-40B4-BE49-F238E27FC236}">
                <a16:creationId xmlns:a16="http://schemas.microsoft.com/office/drawing/2014/main" id="{FC1D9D50-BDFA-8E31-0916-0F78CFDC415E}"/>
              </a:ext>
            </a:extLst>
          </p:cNvPr>
          <p:cNvSpPr txBox="1">
            <a:spLocks/>
          </p:cNvSpPr>
          <p:nvPr/>
        </p:nvSpPr>
        <p:spPr>
          <a:xfrm>
            <a:off x="9994619" y="6299629"/>
            <a:ext cx="354874" cy="28257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91B6195-72C9-4FAE-85A2-892D04A20BBB}" type="slidenum">
              <a:rPr lang="en-GB" sz="1000" smtClean="0">
                <a:solidFill>
                  <a:schemeClr val="tx1">
                    <a:lumMod val="50000"/>
                  </a:schemeClr>
                </a:solidFill>
              </a:rPr>
              <a:pPr algn="ctr"/>
              <a:t>16</a:t>
            </a:fld>
            <a:endParaRPr lang="en-GB" dirty="0">
              <a:solidFill>
                <a:schemeClr val="tx1">
                  <a:lumMod val="50000"/>
                </a:schemeClr>
              </a:solidFill>
            </a:endParaRPr>
          </a:p>
        </p:txBody>
      </p:sp>
      <p:sp>
        <p:nvSpPr>
          <p:cNvPr id="2" name="Text Placeholder 2">
            <a:extLst>
              <a:ext uri="{FF2B5EF4-FFF2-40B4-BE49-F238E27FC236}">
                <a16:creationId xmlns:a16="http://schemas.microsoft.com/office/drawing/2014/main" id="{A0079C8C-3053-991F-A10D-56817B779ABE}"/>
              </a:ext>
            </a:extLst>
          </p:cNvPr>
          <p:cNvSpPr txBox="1">
            <a:spLocks/>
          </p:cNvSpPr>
          <p:nvPr/>
        </p:nvSpPr>
        <p:spPr>
          <a:xfrm>
            <a:off x="10161837" y="6299630"/>
            <a:ext cx="944274" cy="282630"/>
          </a:xfrm>
          <a:prstGeom prst="rect">
            <a:avLst/>
          </a:prstGeom>
        </p:spPr>
        <p:txBody>
          <a:bodyPr vert="horz" lIns="91440" tIns="45720" rIns="91440" bIns="45720" rtlCol="0" anchor="ctr"/>
          <a:lstStyle>
            <a:defPPr>
              <a:defRPr lang="en-US"/>
            </a:defPPr>
            <a:lvl1pPr marL="0" indent="0" algn="r" defTabSz="914400" rtl="0" eaLnBrk="1" latinLnBrk="0" hangingPunct="1">
              <a:buFontTx/>
              <a:buNone/>
              <a:defRPr sz="800" kern="1200">
                <a:solidFill>
                  <a:schemeClr val="tx1"/>
                </a:solidFill>
                <a:latin typeface="+mn-lt"/>
                <a:ea typeface="+mn-ea"/>
                <a:cs typeface="+mn-cs"/>
              </a:defRPr>
            </a:lvl1pPr>
            <a:lvl2pPr marL="457200" indent="0" algn="l" defTabSz="914400" rtl="0" eaLnBrk="1" latinLnBrk="0" hangingPunct="1">
              <a:buFontTx/>
              <a:buNone/>
              <a:defRPr sz="1800" kern="1200">
                <a:solidFill>
                  <a:schemeClr val="tx1"/>
                </a:solidFill>
                <a:latin typeface="+mn-lt"/>
                <a:ea typeface="+mn-ea"/>
                <a:cs typeface="+mn-cs"/>
              </a:defRPr>
            </a:lvl2pPr>
            <a:lvl3pPr marL="914400" indent="0" algn="l" defTabSz="914400" rtl="0" eaLnBrk="1" latinLnBrk="0" hangingPunct="1">
              <a:buFontTx/>
              <a:buNone/>
              <a:defRPr sz="1800" kern="1200">
                <a:solidFill>
                  <a:schemeClr val="tx1"/>
                </a:solidFill>
                <a:latin typeface="+mn-lt"/>
                <a:ea typeface="+mn-ea"/>
                <a:cs typeface="+mn-cs"/>
              </a:defRPr>
            </a:lvl3pPr>
            <a:lvl4pPr marL="1371600" indent="0" algn="l" defTabSz="914400" rtl="0" eaLnBrk="1" latinLnBrk="0" hangingPunct="1">
              <a:buFontTx/>
              <a:buNone/>
              <a:defRPr sz="1800" kern="1200">
                <a:solidFill>
                  <a:schemeClr val="tx1"/>
                </a:solidFill>
                <a:latin typeface="+mn-lt"/>
                <a:ea typeface="+mn-ea"/>
                <a:cs typeface="+mn-cs"/>
              </a:defRPr>
            </a:lvl4pPr>
            <a:lvl5pPr marL="1828800" indent="0" algn="l" defTabSz="914400" rtl="0" eaLnBrk="1" latinLnBrk="0" hangingPunct="1">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chemeClr val="bg1"/>
                </a:solidFill>
              </a:rPr>
              <a:t>© WMG 2024</a:t>
            </a:r>
            <a:endParaRPr lang="en-GB">
              <a:solidFill>
                <a:schemeClr val="bg1"/>
              </a:solidFill>
            </a:endParaRPr>
          </a:p>
        </p:txBody>
      </p:sp>
      <p:sp>
        <p:nvSpPr>
          <p:cNvPr id="3" name="Text Placeholder 2">
            <a:extLst>
              <a:ext uri="{FF2B5EF4-FFF2-40B4-BE49-F238E27FC236}">
                <a16:creationId xmlns:a16="http://schemas.microsoft.com/office/drawing/2014/main" id="{A5CF3766-D1B9-19E4-09F7-B6E933897049}"/>
              </a:ext>
            </a:extLst>
          </p:cNvPr>
          <p:cNvSpPr txBox="1">
            <a:spLocks/>
          </p:cNvSpPr>
          <p:nvPr/>
        </p:nvSpPr>
        <p:spPr>
          <a:xfrm>
            <a:off x="10192317" y="6289470"/>
            <a:ext cx="944274" cy="282630"/>
          </a:xfrm>
          <a:prstGeom prst="rect">
            <a:avLst/>
          </a:prstGeom>
        </p:spPr>
        <p:txBody>
          <a:bodyPr vert="horz" lIns="91440" tIns="45720" rIns="91440" bIns="45720" rtlCol="0" anchor="ctr"/>
          <a:lstStyle>
            <a:defPPr>
              <a:defRPr lang="en-US"/>
            </a:defPPr>
            <a:lvl1pPr marL="0" indent="0" algn="r" defTabSz="914400" rtl="0" eaLnBrk="1" latinLnBrk="0" hangingPunct="1">
              <a:buFontTx/>
              <a:buNone/>
              <a:defRPr sz="800" kern="1200">
                <a:solidFill>
                  <a:schemeClr val="tx1"/>
                </a:solidFill>
                <a:latin typeface="+mn-lt"/>
                <a:ea typeface="+mn-ea"/>
                <a:cs typeface="+mn-cs"/>
              </a:defRPr>
            </a:lvl1pPr>
            <a:lvl2pPr marL="457200" indent="0" algn="l" defTabSz="914400" rtl="0" eaLnBrk="1" latinLnBrk="0" hangingPunct="1">
              <a:buFontTx/>
              <a:buNone/>
              <a:defRPr sz="1800" kern="1200">
                <a:solidFill>
                  <a:schemeClr val="tx1"/>
                </a:solidFill>
                <a:latin typeface="+mn-lt"/>
                <a:ea typeface="+mn-ea"/>
                <a:cs typeface="+mn-cs"/>
              </a:defRPr>
            </a:lvl2pPr>
            <a:lvl3pPr marL="914400" indent="0" algn="l" defTabSz="914400" rtl="0" eaLnBrk="1" latinLnBrk="0" hangingPunct="1">
              <a:buFontTx/>
              <a:buNone/>
              <a:defRPr sz="1800" kern="1200">
                <a:solidFill>
                  <a:schemeClr val="tx1"/>
                </a:solidFill>
                <a:latin typeface="+mn-lt"/>
                <a:ea typeface="+mn-ea"/>
                <a:cs typeface="+mn-cs"/>
              </a:defRPr>
            </a:lvl3pPr>
            <a:lvl4pPr marL="1371600" indent="0" algn="l" defTabSz="914400" rtl="0" eaLnBrk="1" latinLnBrk="0" hangingPunct="1">
              <a:buFontTx/>
              <a:buNone/>
              <a:defRPr sz="1800" kern="1200">
                <a:solidFill>
                  <a:schemeClr val="tx1"/>
                </a:solidFill>
                <a:latin typeface="+mn-lt"/>
                <a:ea typeface="+mn-ea"/>
                <a:cs typeface="+mn-cs"/>
              </a:defRPr>
            </a:lvl4pPr>
            <a:lvl5pPr marL="1828800" indent="0" algn="l" defTabSz="914400" rtl="0" eaLnBrk="1" latinLnBrk="0" hangingPunct="1">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000000"/>
                </a:solidFill>
              </a:rPr>
              <a:t>© WMG 2024</a:t>
            </a:r>
            <a:endParaRPr lang="en-GB" dirty="0">
              <a:solidFill>
                <a:srgbClr val="000000"/>
              </a:solidFill>
            </a:endParaRPr>
          </a:p>
        </p:txBody>
      </p:sp>
      <p:sp>
        <p:nvSpPr>
          <p:cNvPr id="4" name="Text Placeholder 7">
            <a:extLst>
              <a:ext uri="{FF2B5EF4-FFF2-40B4-BE49-F238E27FC236}">
                <a16:creationId xmlns:a16="http://schemas.microsoft.com/office/drawing/2014/main" id="{4430A188-A759-F7E3-FDDD-F64DD6E5D854}"/>
              </a:ext>
            </a:extLst>
          </p:cNvPr>
          <p:cNvSpPr txBox="1">
            <a:spLocks/>
          </p:cNvSpPr>
          <p:nvPr/>
        </p:nvSpPr>
        <p:spPr>
          <a:xfrm>
            <a:off x="863888" y="1619593"/>
            <a:ext cx="10801507" cy="24084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Establishing the output rate that can be achieved by the facility. </a:t>
            </a:r>
          </a:p>
          <a:p>
            <a:r>
              <a:rPr lang="en-GB" dirty="0"/>
              <a:t>Capacity planning: The process of establishing the output rate that can be achieved by a facility. </a:t>
            </a:r>
          </a:p>
          <a:p>
            <a:r>
              <a:rPr lang="en-GB" dirty="0"/>
              <a:t>Considerations:</a:t>
            </a:r>
          </a:p>
          <a:p>
            <a:pPr marL="685800" lvl="2">
              <a:spcBef>
                <a:spcPts val="1000"/>
              </a:spcBef>
            </a:pPr>
            <a:r>
              <a:rPr lang="en-GB" sz="1800" dirty="0"/>
              <a:t>High Volume- Low variety or High variety-Low volume?</a:t>
            </a:r>
          </a:p>
          <a:p>
            <a:pPr marL="685800" lvl="2">
              <a:spcBef>
                <a:spcPts val="1000"/>
              </a:spcBef>
            </a:pPr>
            <a:r>
              <a:rPr lang="en-GB" sz="1800" dirty="0"/>
              <a:t>Mass production or mass customisation?</a:t>
            </a:r>
          </a:p>
          <a:p>
            <a:endParaRPr lang="en-GB" sz="1050" kern="0" dirty="0"/>
          </a:p>
          <a:p>
            <a:endParaRPr lang="en-GB" sz="1600" kern="0" dirty="0"/>
          </a:p>
        </p:txBody>
      </p:sp>
      <p:graphicFrame>
        <p:nvGraphicFramePr>
          <p:cNvPr id="8" name="Table 7">
            <a:extLst>
              <a:ext uri="{FF2B5EF4-FFF2-40B4-BE49-F238E27FC236}">
                <a16:creationId xmlns:a16="http://schemas.microsoft.com/office/drawing/2014/main" id="{6E903E74-D71B-43B5-652A-B200CE26D757}"/>
              </a:ext>
            </a:extLst>
          </p:cNvPr>
          <p:cNvGraphicFramePr>
            <a:graphicFrameLocks noGrp="1"/>
          </p:cNvGraphicFramePr>
          <p:nvPr>
            <p:extLst>
              <p:ext uri="{D42A27DB-BD31-4B8C-83A1-F6EECF244321}">
                <p14:modId xmlns:p14="http://schemas.microsoft.com/office/powerpoint/2010/main" val="2912934729"/>
              </p:ext>
            </p:extLst>
          </p:nvPr>
        </p:nvGraphicFramePr>
        <p:xfrm>
          <a:off x="1361177" y="4056106"/>
          <a:ext cx="9272797" cy="1854200"/>
        </p:xfrm>
        <a:graphic>
          <a:graphicData uri="http://schemas.openxmlformats.org/drawingml/2006/table">
            <a:tbl>
              <a:tblPr firstRow="1" bandRow="1">
                <a:tableStyleId>{616DA210-FB5B-4158-B5E0-FEB733F419BA}</a:tableStyleId>
              </a:tblPr>
              <a:tblGrid>
                <a:gridCol w="2423141">
                  <a:extLst>
                    <a:ext uri="{9D8B030D-6E8A-4147-A177-3AD203B41FA5}">
                      <a16:colId xmlns:a16="http://schemas.microsoft.com/office/drawing/2014/main" val="123163591"/>
                    </a:ext>
                  </a:extLst>
                </a:gridCol>
                <a:gridCol w="3128319">
                  <a:extLst>
                    <a:ext uri="{9D8B030D-6E8A-4147-A177-3AD203B41FA5}">
                      <a16:colId xmlns:a16="http://schemas.microsoft.com/office/drawing/2014/main" val="1484801965"/>
                    </a:ext>
                  </a:extLst>
                </a:gridCol>
                <a:gridCol w="3721337">
                  <a:extLst>
                    <a:ext uri="{9D8B030D-6E8A-4147-A177-3AD203B41FA5}">
                      <a16:colId xmlns:a16="http://schemas.microsoft.com/office/drawing/2014/main" val="90151777"/>
                    </a:ext>
                  </a:extLst>
                </a:gridCol>
              </a:tblGrid>
              <a:tr h="370840">
                <a:tc>
                  <a:txBody>
                    <a:bodyPr/>
                    <a:lstStyle/>
                    <a:p>
                      <a:r>
                        <a:rPr lang="en-GB" sz="1600" dirty="0"/>
                        <a:t>Type of Business </a:t>
                      </a:r>
                    </a:p>
                  </a:txBody>
                  <a:tcPr/>
                </a:tc>
                <a:tc>
                  <a:txBody>
                    <a:bodyPr/>
                    <a:lstStyle/>
                    <a:p>
                      <a:r>
                        <a:rPr lang="en-GB" sz="1600" dirty="0"/>
                        <a:t>Input Measures of Capacity</a:t>
                      </a:r>
                    </a:p>
                  </a:txBody>
                  <a:tcPr/>
                </a:tc>
                <a:tc>
                  <a:txBody>
                    <a:bodyPr/>
                    <a:lstStyle/>
                    <a:p>
                      <a:r>
                        <a:rPr lang="en-GB" sz="1600" dirty="0"/>
                        <a:t>Output Measures of Capacity </a:t>
                      </a:r>
                    </a:p>
                  </a:txBody>
                  <a:tcPr/>
                </a:tc>
                <a:extLst>
                  <a:ext uri="{0D108BD9-81ED-4DB2-BD59-A6C34878D82A}">
                    <a16:rowId xmlns:a16="http://schemas.microsoft.com/office/drawing/2014/main" val="2608408530"/>
                  </a:ext>
                </a:extLst>
              </a:tr>
              <a:tr h="370840">
                <a:tc>
                  <a:txBody>
                    <a:bodyPr/>
                    <a:lstStyle/>
                    <a:p>
                      <a:r>
                        <a:rPr lang="en-GB" sz="1600" dirty="0"/>
                        <a:t>Car manufacturer</a:t>
                      </a:r>
                    </a:p>
                  </a:txBody>
                  <a:tcPr/>
                </a:tc>
                <a:tc>
                  <a:txBody>
                    <a:bodyPr/>
                    <a:lstStyle/>
                    <a:p>
                      <a:r>
                        <a:rPr lang="en-GB" sz="1600" dirty="0"/>
                        <a:t>Labour hours</a:t>
                      </a:r>
                    </a:p>
                  </a:txBody>
                  <a:tcPr/>
                </a:tc>
                <a:tc>
                  <a:txBody>
                    <a:bodyPr/>
                    <a:lstStyle/>
                    <a:p>
                      <a:r>
                        <a:rPr lang="en-GB" sz="1600" dirty="0"/>
                        <a:t>Car per shift</a:t>
                      </a:r>
                    </a:p>
                  </a:txBody>
                  <a:tcPr/>
                </a:tc>
                <a:extLst>
                  <a:ext uri="{0D108BD9-81ED-4DB2-BD59-A6C34878D82A}">
                    <a16:rowId xmlns:a16="http://schemas.microsoft.com/office/drawing/2014/main" val="1817435418"/>
                  </a:ext>
                </a:extLst>
              </a:tr>
              <a:tr h="370840">
                <a:tc>
                  <a:txBody>
                    <a:bodyPr/>
                    <a:lstStyle/>
                    <a:p>
                      <a:r>
                        <a:rPr lang="en-GB" sz="1600" dirty="0"/>
                        <a:t>Retail Store </a:t>
                      </a:r>
                    </a:p>
                  </a:txBody>
                  <a:tcPr/>
                </a:tc>
                <a:tc>
                  <a:txBody>
                    <a:bodyPr/>
                    <a:lstStyle/>
                    <a:p>
                      <a:r>
                        <a:rPr lang="en-GB" sz="1600" dirty="0"/>
                        <a:t>Floor space in square feet</a:t>
                      </a:r>
                    </a:p>
                  </a:txBody>
                  <a:tcPr/>
                </a:tc>
                <a:tc>
                  <a:txBody>
                    <a:bodyPr/>
                    <a:lstStyle/>
                    <a:p>
                      <a:r>
                        <a:rPr lang="en-GB" sz="1600" dirty="0"/>
                        <a:t>Revenues per day</a:t>
                      </a:r>
                    </a:p>
                  </a:txBody>
                  <a:tcPr/>
                </a:tc>
                <a:extLst>
                  <a:ext uri="{0D108BD9-81ED-4DB2-BD59-A6C34878D82A}">
                    <a16:rowId xmlns:a16="http://schemas.microsoft.com/office/drawing/2014/main" val="201943256"/>
                  </a:ext>
                </a:extLst>
              </a:tr>
              <a:tr h="370840">
                <a:tc>
                  <a:txBody>
                    <a:bodyPr/>
                    <a:lstStyle/>
                    <a:p>
                      <a:r>
                        <a:rPr lang="en-GB" sz="1600" dirty="0"/>
                        <a:t>Pizza shop</a:t>
                      </a:r>
                    </a:p>
                  </a:txBody>
                  <a:tcPr/>
                </a:tc>
                <a:tc>
                  <a:txBody>
                    <a:bodyPr/>
                    <a:lstStyle/>
                    <a:p>
                      <a:r>
                        <a:rPr lang="en-GB" sz="1600" dirty="0"/>
                        <a:t>Worker hours per day</a:t>
                      </a:r>
                    </a:p>
                  </a:txBody>
                  <a:tcPr/>
                </a:tc>
                <a:tc>
                  <a:txBody>
                    <a:bodyPr/>
                    <a:lstStyle/>
                    <a:p>
                      <a:r>
                        <a:rPr lang="en-GB" sz="1600" dirty="0"/>
                        <a:t>Number of pizzas per day</a:t>
                      </a:r>
                    </a:p>
                  </a:txBody>
                  <a:tcPr/>
                </a:tc>
                <a:extLst>
                  <a:ext uri="{0D108BD9-81ED-4DB2-BD59-A6C34878D82A}">
                    <a16:rowId xmlns:a16="http://schemas.microsoft.com/office/drawing/2014/main" val="2162961048"/>
                  </a:ext>
                </a:extLst>
              </a:tr>
              <a:tr h="370840">
                <a:tc>
                  <a:txBody>
                    <a:bodyPr/>
                    <a:lstStyle/>
                    <a:p>
                      <a:r>
                        <a:rPr lang="en-GB" sz="1600" dirty="0"/>
                        <a:t>Ice-cream manufacturer</a:t>
                      </a:r>
                    </a:p>
                  </a:txBody>
                  <a:tcPr/>
                </a:tc>
                <a:tc>
                  <a:txBody>
                    <a:bodyPr/>
                    <a:lstStyle/>
                    <a:p>
                      <a:r>
                        <a:rPr lang="en-GB" sz="1600" dirty="0"/>
                        <a:t>Operational hours per day </a:t>
                      </a:r>
                    </a:p>
                  </a:txBody>
                  <a:tcPr/>
                </a:tc>
                <a:tc>
                  <a:txBody>
                    <a:bodyPr/>
                    <a:lstStyle/>
                    <a:p>
                      <a:r>
                        <a:rPr lang="en-GB" sz="1600" dirty="0"/>
                        <a:t>Gallons of Ice cream per day</a:t>
                      </a:r>
                    </a:p>
                  </a:txBody>
                  <a:tcPr/>
                </a:tc>
                <a:extLst>
                  <a:ext uri="{0D108BD9-81ED-4DB2-BD59-A6C34878D82A}">
                    <a16:rowId xmlns:a16="http://schemas.microsoft.com/office/drawing/2014/main" val="1645153990"/>
                  </a:ext>
                </a:extLst>
              </a:tr>
            </a:tbl>
          </a:graphicData>
        </a:graphic>
      </p:graphicFrame>
      <p:sp>
        <p:nvSpPr>
          <p:cNvPr id="11" name="TextBox 10">
            <a:extLst>
              <a:ext uri="{FF2B5EF4-FFF2-40B4-BE49-F238E27FC236}">
                <a16:creationId xmlns:a16="http://schemas.microsoft.com/office/drawing/2014/main" id="{7CCD4000-76A7-7679-6165-C3DE2023CD87}"/>
              </a:ext>
            </a:extLst>
          </p:cNvPr>
          <p:cNvSpPr txBox="1"/>
          <p:nvPr/>
        </p:nvSpPr>
        <p:spPr>
          <a:xfrm>
            <a:off x="3188068" y="5938416"/>
            <a:ext cx="6097978" cy="369332"/>
          </a:xfrm>
          <a:prstGeom prst="rect">
            <a:avLst/>
          </a:prstGeom>
          <a:noFill/>
        </p:spPr>
        <p:txBody>
          <a:bodyPr wrap="square">
            <a:spAutoFit/>
          </a:bodyPr>
          <a:lstStyle/>
          <a:p>
            <a:pPr marL="457200" lvl="2" indent="0">
              <a:spcBef>
                <a:spcPts val="1000"/>
              </a:spcBef>
              <a:buNone/>
            </a:pPr>
            <a:r>
              <a:rPr lang="en-GB" sz="1800" dirty="0"/>
              <a:t>Examples of different capacity measures</a:t>
            </a:r>
          </a:p>
        </p:txBody>
      </p:sp>
    </p:spTree>
    <p:extLst>
      <p:ext uri="{BB962C8B-B14F-4D97-AF65-F5344CB8AC3E}">
        <p14:creationId xmlns:p14="http://schemas.microsoft.com/office/powerpoint/2010/main" val="3530581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12A0A8C0-7EB3-7A58-73B6-6CA44E7DFCC8}"/>
              </a:ext>
            </a:extLst>
          </p:cNvPr>
          <p:cNvCxnSpPr>
            <a:cxnSpLocks/>
          </p:cNvCxnSpPr>
          <p:nvPr/>
        </p:nvCxnSpPr>
        <p:spPr>
          <a:xfrm>
            <a:off x="158620" y="6640524"/>
            <a:ext cx="10840306" cy="0"/>
          </a:xfrm>
          <a:prstGeom prst="line">
            <a:avLst/>
          </a:prstGeom>
          <a:ln>
            <a:solidFill>
              <a:srgbClr val="C1D72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3F6E6BA-147B-629B-565B-982A52F65C99}"/>
              </a:ext>
            </a:extLst>
          </p:cNvPr>
          <p:cNvSpPr/>
          <p:nvPr/>
        </p:nvSpPr>
        <p:spPr>
          <a:xfrm>
            <a:off x="0" y="0"/>
            <a:ext cx="4701309" cy="137315"/>
          </a:xfrm>
          <a:prstGeom prst="rect">
            <a:avLst/>
          </a:prstGeom>
          <a:solidFill>
            <a:srgbClr val="C1D7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9FFB143-4924-58AC-004C-7E3738BFC9C3}"/>
              </a:ext>
            </a:extLst>
          </p:cNvPr>
          <p:cNvSpPr/>
          <p:nvPr/>
        </p:nvSpPr>
        <p:spPr>
          <a:xfrm>
            <a:off x="0" y="137315"/>
            <a:ext cx="12192000" cy="1019681"/>
          </a:xfrm>
          <a:prstGeom prst="rect">
            <a:avLst/>
          </a:prstGeom>
          <a:solidFill>
            <a:srgbClr val="4B4C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 Placeholder 8">
            <a:extLst>
              <a:ext uri="{FF2B5EF4-FFF2-40B4-BE49-F238E27FC236}">
                <a16:creationId xmlns:a16="http://schemas.microsoft.com/office/drawing/2014/main" id="{4317BCA2-96DC-2E3A-8234-B9344BD7E2CC}"/>
              </a:ext>
            </a:extLst>
          </p:cNvPr>
          <p:cNvSpPr txBox="1">
            <a:spLocks/>
          </p:cNvSpPr>
          <p:nvPr/>
        </p:nvSpPr>
        <p:spPr>
          <a:xfrm>
            <a:off x="503433" y="363959"/>
            <a:ext cx="9928225" cy="58776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Lean in Manufacturing Operations</a:t>
            </a:r>
          </a:p>
        </p:txBody>
      </p:sp>
      <p:sp>
        <p:nvSpPr>
          <p:cNvPr id="22" name="Slide Number Placeholder 30">
            <a:extLst>
              <a:ext uri="{FF2B5EF4-FFF2-40B4-BE49-F238E27FC236}">
                <a16:creationId xmlns:a16="http://schemas.microsoft.com/office/drawing/2014/main" id="{FC1D9D50-BDFA-8E31-0916-0F78CFDC415E}"/>
              </a:ext>
            </a:extLst>
          </p:cNvPr>
          <p:cNvSpPr txBox="1">
            <a:spLocks/>
          </p:cNvSpPr>
          <p:nvPr/>
        </p:nvSpPr>
        <p:spPr>
          <a:xfrm>
            <a:off x="9994619" y="6299629"/>
            <a:ext cx="354874" cy="28257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91B6195-72C9-4FAE-85A2-892D04A20BBB}" type="slidenum">
              <a:rPr lang="en-GB" sz="1000" smtClean="0">
                <a:solidFill>
                  <a:schemeClr val="tx1">
                    <a:lumMod val="50000"/>
                  </a:schemeClr>
                </a:solidFill>
              </a:rPr>
              <a:pPr algn="ctr"/>
              <a:t>17</a:t>
            </a:fld>
            <a:endParaRPr lang="en-GB" dirty="0">
              <a:solidFill>
                <a:schemeClr val="tx1">
                  <a:lumMod val="50000"/>
                </a:schemeClr>
              </a:solidFill>
            </a:endParaRPr>
          </a:p>
        </p:txBody>
      </p:sp>
      <p:sp>
        <p:nvSpPr>
          <p:cNvPr id="2" name="Text Placeholder 2">
            <a:extLst>
              <a:ext uri="{FF2B5EF4-FFF2-40B4-BE49-F238E27FC236}">
                <a16:creationId xmlns:a16="http://schemas.microsoft.com/office/drawing/2014/main" id="{A0079C8C-3053-991F-A10D-56817B779ABE}"/>
              </a:ext>
            </a:extLst>
          </p:cNvPr>
          <p:cNvSpPr txBox="1">
            <a:spLocks/>
          </p:cNvSpPr>
          <p:nvPr/>
        </p:nvSpPr>
        <p:spPr>
          <a:xfrm>
            <a:off x="10161837" y="6299630"/>
            <a:ext cx="944274" cy="282630"/>
          </a:xfrm>
          <a:prstGeom prst="rect">
            <a:avLst/>
          </a:prstGeom>
        </p:spPr>
        <p:txBody>
          <a:bodyPr vert="horz" lIns="91440" tIns="45720" rIns="91440" bIns="45720" rtlCol="0" anchor="ctr"/>
          <a:lstStyle>
            <a:defPPr>
              <a:defRPr lang="en-US"/>
            </a:defPPr>
            <a:lvl1pPr marL="0" indent="0" algn="r" defTabSz="914400" rtl="0" eaLnBrk="1" latinLnBrk="0" hangingPunct="1">
              <a:buFontTx/>
              <a:buNone/>
              <a:defRPr sz="800" kern="1200">
                <a:solidFill>
                  <a:schemeClr val="tx1"/>
                </a:solidFill>
                <a:latin typeface="+mn-lt"/>
                <a:ea typeface="+mn-ea"/>
                <a:cs typeface="+mn-cs"/>
              </a:defRPr>
            </a:lvl1pPr>
            <a:lvl2pPr marL="457200" indent="0" algn="l" defTabSz="914400" rtl="0" eaLnBrk="1" latinLnBrk="0" hangingPunct="1">
              <a:buFontTx/>
              <a:buNone/>
              <a:defRPr sz="1800" kern="1200">
                <a:solidFill>
                  <a:schemeClr val="tx1"/>
                </a:solidFill>
                <a:latin typeface="+mn-lt"/>
                <a:ea typeface="+mn-ea"/>
                <a:cs typeface="+mn-cs"/>
              </a:defRPr>
            </a:lvl2pPr>
            <a:lvl3pPr marL="914400" indent="0" algn="l" defTabSz="914400" rtl="0" eaLnBrk="1" latinLnBrk="0" hangingPunct="1">
              <a:buFontTx/>
              <a:buNone/>
              <a:defRPr sz="1800" kern="1200">
                <a:solidFill>
                  <a:schemeClr val="tx1"/>
                </a:solidFill>
                <a:latin typeface="+mn-lt"/>
                <a:ea typeface="+mn-ea"/>
                <a:cs typeface="+mn-cs"/>
              </a:defRPr>
            </a:lvl3pPr>
            <a:lvl4pPr marL="1371600" indent="0" algn="l" defTabSz="914400" rtl="0" eaLnBrk="1" latinLnBrk="0" hangingPunct="1">
              <a:buFontTx/>
              <a:buNone/>
              <a:defRPr sz="1800" kern="1200">
                <a:solidFill>
                  <a:schemeClr val="tx1"/>
                </a:solidFill>
                <a:latin typeface="+mn-lt"/>
                <a:ea typeface="+mn-ea"/>
                <a:cs typeface="+mn-cs"/>
              </a:defRPr>
            </a:lvl4pPr>
            <a:lvl5pPr marL="1828800" indent="0" algn="l" defTabSz="914400" rtl="0" eaLnBrk="1" latinLnBrk="0" hangingPunct="1">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chemeClr val="bg1"/>
                </a:solidFill>
              </a:rPr>
              <a:t>© WMG 2024</a:t>
            </a:r>
            <a:endParaRPr lang="en-GB">
              <a:solidFill>
                <a:schemeClr val="bg1"/>
              </a:solidFill>
            </a:endParaRPr>
          </a:p>
        </p:txBody>
      </p:sp>
      <p:sp>
        <p:nvSpPr>
          <p:cNvPr id="3" name="Text Placeholder 2">
            <a:extLst>
              <a:ext uri="{FF2B5EF4-FFF2-40B4-BE49-F238E27FC236}">
                <a16:creationId xmlns:a16="http://schemas.microsoft.com/office/drawing/2014/main" id="{A5CF3766-D1B9-19E4-09F7-B6E933897049}"/>
              </a:ext>
            </a:extLst>
          </p:cNvPr>
          <p:cNvSpPr txBox="1">
            <a:spLocks/>
          </p:cNvSpPr>
          <p:nvPr/>
        </p:nvSpPr>
        <p:spPr>
          <a:xfrm>
            <a:off x="10192317" y="6289470"/>
            <a:ext cx="944274" cy="282630"/>
          </a:xfrm>
          <a:prstGeom prst="rect">
            <a:avLst/>
          </a:prstGeom>
        </p:spPr>
        <p:txBody>
          <a:bodyPr vert="horz" lIns="91440" tIns="45720" rIns="91440" bIns="45720" rtlCol="0" anchor="ctr"/>
          <a:lstStyle>
            <a:defPPr>
              <a:defRPr lang="en-US"/>
            </a:defPPr>
            <a:lvl1pPr marL="0" indent="0" algn="r" defTabSz="914400" rtl="0" eaLnBrk="1" latinLnBrk="0" hangingPunct="1">
              <a:buFontTx/>
              <a:buNone/>
              <a:defRPr sz="800" kern="1200">
                <a:solidFill>
                  <a:schemeClr val="tx1"/>
                </a:solidFill>
                <a:latin typeface="+mn-lt"/>
                <a:ea typeface="+mn-ea"/>
                <a:cs typeface="+mn-cs"/>
              </a:defRPr>
            </a:lvl1pPr>
            <a:lvl2pPr marL="457200" indent="0" algn="l" defTabSz="914400" rtl="0" eaLnBrk="1" latinLnBrk="0" hangingPunct="1">
              <a:buFontTx/>
              <a:buNone/>
              <a:defRPr sz="1800" kern="1200">
                <a:solidFill>
                  <a:schemeClr val="tx1"/>
                </a:solidFill>
                <a:latin typeface="+mn-lt"/>
                <a:ea typeface="+mn-ea"/>
                <a:cs typeface="+mn-cs"/>
              </a:defRPr>
            </a:lvl2pPr>
            <a:lvl3pPr marL="914400" indent="0" algn="l" defTabSz="914400" rtl="0" eaLnBrk="1" latinLnBrk="0" hangingPunct="1">
              <a:buFontTx/>
              <a:buNone/>
              <a:defRPr sz="1800" kern="1200">
                <a:solidFill>
                  <a:schemeClr val="tx1"/>
                </a:solidFill>
                <a:latin typeface="+mn-lt"/>
                <a:ea typeface="+mn-ea"/>
                <a:cs typeface="+mn-cs"/>
              </a:defRPr>
            </a:lvl3pPr>
            <a:lvl4pPr marL="1371600" indent="0" algn="l" defTabSz="914400" rtl="0" eaLnBrk="1" latinLnBrk="0" hangingPunct="1">
              <a:buFontTx/>
              <a:buNone/>
              <a:defRPr sz="1800" kern="1200">
                <a:solidFill>
                  <a:schemeClr val="tx1"/>
                </a:solidFill>
                <a:latin typeface="+mn-lt"/>
                <a:ea typeface="+mn-ea"/>
                <a:cs typeface="+mn-cs"/>
              </a:defRPr>
            </a:lvl4pPr>
            <a:lvl5pPr marL="1828800" indent="0" algn="l" defTabSz="914400" rtl="0" eaLnBrk="1" latinLnBrk="0" hangingPunct="1">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000000"/>
                </a:solidFill>
              </a:rPr>
              <a:t>© WMG 2024</a:t>
            </a:r>
            <a:endParaRPr lang="en-GB" dirty="0">
              <a:solidFill>
                <a:srgbClr val="000000"/>
              </a:solidFill>
            </a:endParaRPr>
          </a:p>
        </p:txBody>
      </p:sp>
      <p:grpSp>
        <p:nvGrpSpPr>
          <p:cNvPr id="19" name="Group 18">
            <a:extLst>
              <a:ext uri="{FF2B5EF4-FFF2-40B4-BE49-F238E27FC236}">
                <a16:creationId xmlns:a16="http://schemas.microsoft.com/office/drawing/2014/main" id="{5BEF50E1-0257-2645-E81B-59D889463465}"/>
              </a:ext>
            </a:extLst>
          </p:cNvPr>
          <p:cNvGrpSpPr/>
          <p:nvPr/>
        </p:nvGrpSpPr>
        <p:grpSpPr>
          <a:xfrm>
            <a:off x="1914606" y="1265670"/>
            <a:ext cx="7328333" cy="5228237"/>
            <a:chOff x="2804967" y="1016349"/>
            <a:chExt cx="7328333" cy="5228237"/>
          </a:xfrm>
        </p:grpSpPr>
        <p:sp>
          <p:nvSpPr>
            <p:cNvPr id="7" name="Thought Bubble: Cloud 6">
              <a:extLst>
                <a:ext uri="{FF2B5EF4-FFF2-40B4-BE49-F238E27FC236}">
                  <a16:creationId xmlns:a16="http://schemas.microsoft.com/office/drawing/2014/main" id="{F6DF3234-DA6E-4734-893F-1A88B55D1F51}"/>
                </a:ext>
              </a:extLst>
            </p:cNvPr>
            <p:cNvSpPr/>
            <p:nvPr/>
          </p:nvSpPr>
          <p:spPr>
            <a:xfrm>
              <a:off x="5899234" y="1016349"/>
              <a:ext cx="3194612" cy="1250201"/>
            </a:xfrm>
            <a:prstGeom prst="cloud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ln w="0"/>
                  <a:solidFill>
                    <a:schemeClr val="tx1"/>
                  </a:solidFill>
                  <a:effectLst>
                    <a:outerShdw blurRad="38100" dist="19050" dir="2700000" algn="tl" rotWithShape="0">
                      <a:schemeClr val="dk1">
                        <a:alpha val="40000"/>
                      </a:schemeClr>
                    </a:outerShdw>
                  </a:effectLst>
                </a:rPr>
                <a:t>Focus on improving operations by reducing waste and improving the ratio of Value added operations to Non-value added and Waste </a:t>
              </a:r>
            </a:p>
          </p:txBody>
        </p:sp>
        <p:sp>
          <p:nvSpPr>
            <p:cNvPr id="32772" name="Rectangle 4" descr="Sphere"/>
            <p:cNvSpPr>
              <a:spLocks noChangeArrowheads="1"/>
            </p:cNvSpPr>
            <p:nvPr/>
          </p:nvSpPr>
          <p:spPr bwMode="auto">
            <a:xfrm>
              <a:off x="2861686" y="2640977"/>
              <a:ext cx="5867400" cy="257175"/>
            </a:xfrm>
            <a:prstGeom prst="rect">
              <a:avLst/>
            </a:prstGeom>
            <a:pattFill prst="sphere">
              <a:fgClr>
                <a:srgbClr val="66FF33"/>
              </a:fgClr>
              <a:bgClr>
                <a:schemeClr val="bg1"/>
              </a:bgClr>
            </a:patt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GB" altLang="en-US" sz="1800" dirty="0">
                  <a:latin typeface="+mj-lt"/>
                </a:rPr>
                <a:t>Operation Time /Lead Time</a:t>
              </a:r>
            </a:p>
          </p:txBody>
        </p:sp>
        <p:sp>
          <p:nvSpPr>
            <p:cNvPr id="32773" name="Text Box 5"/>
            <p:cNvSpPr txBox="1">
              <a:spLocks noChangeArrowheads="1"/>
            </p:cNvSpPr>
            <p:nvPr/>
          </p:nvSpPr>
          <p:spPr bwMode="auto">
            <a:xfrm>
              <a:off x="4640227" y="2940395"/>
              <a:ext cx="159864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GB" altLang="en-US" sz="1350" dirty="0">
                  <a:latin typeface="Arial" charset="0"/>
                </a:rPr>
                <a:t>OPERATOR TIME</a:t>
              </a:r>
              <a:endParaRPr lang="en-GB" altLang="en-US" sz="1800" dirty="0">
                <a:latin typeface="Arial" charset="0"/>
              </a:endParaRPr>
            </a:p>
          </p:txBody>
        </p:sp>
        <p:sp>
          <p:nvSpPr>
            <p:cNvPr id="32774" name="Line 6"/>
            <p:cNvSpPr>
              <a:spLocks noChangeShapeType="1"/>
            </p:cNvSpPr>
            <p:nvPr/>
          </p:nvSpPr>
          <p:spPr bwMode="auto">
            <a:xfrm>
              <a:off x="6773826" y="3070173"/>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32775" name="Line 7"/>
            <p:cNvSpPr>
              <a:spLocks noChangeShapeType="1"/>
            </p:cNvSpPr>
            <p:nvPr/>
          </p:nvSpPr>
          <p:spPr bwMode="auto">
            <a:xfrm flipH="1">
              <a:off x="2963826" y="3070173"/>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aphicFrame>
          <p:nvGraphicFramePr>
            <p:cNvPr id="9" name="Diagram 8">
              <a:extLst>
                <a:ext uri="{FF2B5EF4-FFF2-40B4-BE49-F238E27FC236}">
                  <a16:creationId xmlns:a16="http://schemas.microsoft.com/office/drawing/2014/main" id="{66449BF4-D6A7-4C9A-985E-204585B73583}"/>
                </a:ext>
              </a:extLst>
            </p:cNvPr>
            <p:cNvGraphicFramePr/>
            <p:nvPr>
              <p:extLst>
                <p:ext uri="{D42A27DB-BD31-4B8C-83A1-F6EECF244321}">
                  <p14:modId xmlns:p14="http://schemas.microsoft.com/office/powerpoint/2010/main" val="1597485383"/>
                </p:ext>
              </p:extLst>
            </p:nvPr>
          </p:nvGraphicFramePr>
          <p:xfrm>
            <a:off x="2804967" y="2954815"/>
            <a:ext cx="6096000" cy="257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6" name="Group 25">
              <a:extLst>
                <a:ext uri="{FF2B5EF4-FFF2-40B4-BE49-F238E27FC236}">
                  <a16:creationId xmlns:a16="http://schemas.microsoft.com/office/drawing/2014/main" id="{716BBBE2-710C-48B8-8C6A-9F1E1C43897B}"/>
                </a:ext>
              </a:extLst>
            </p:cNvPr>
            <p:cNvGrpSpPr/>
            <p:nvPr/>
          </p:nvGrpSpPr>
          <p:grpSpPr>
            <a:xfrm>
              <a:off x="2804967" y="3859269"/>
              <a:ext cx="4438434" cy="257174"/>
              <a:chOff x="260" y="0"/>
              <a:chExt cx="6119812" cy="342900"/>
            </a:xfrm>
            <a:noFill/>
          </p:grpSpPr>
          <p:sp>
            <p:nvSpPr>
              <p:cNvPr id="33" name="Arrow: Chevron 32">
                <a:extLst>
                  <a:ext uri="{FF2B5EF4-FFF2-40B4-BE49-F238E27FC236}">
                    <a16:creationId xmlns:a16="http://schemas.microsoft.com/office/drawing/2014/main" id="{4BC7AC82-6956-4D67-80F2-7DBD95D37193}"/>
                  </a:ext>
                </a:extLst>
              </p:cNvPr>
              <p:cNvSpPr/>
              <p:nvPr/>
            </p:nvSpPr>
            <p:spPr>
              <a:xfrm>
                <a:off x="260" y="0"/>
                <a:ext cx="6119812" cy="342900"/>
              </a:xfrm>
              <a:prstGeom prst="chevron">
                <a:avLst/>
              </a:prstGeom>
              <a:grpFill/>
              <a:ln cmpd="sng">
                <a:solidFill>
                  <a:schemeClr val="bg2">
                    <a:lumMod val="25000"/>
                  </a:schemeClr>
                </a:solidFill>
                <a:extLst>
                  <a:ext uri="{C807C97D-BFC1-408E-A445-0C87EB9F89A2}">
                    <ask:lineSketchStyleProps xmlns:ask="http://schemas.microsoft.com/office/drawing/2018/sketchyshapes">
                      <ask:type>
                        <ask:lineSketchNone/>
                      </ask:type>
                    </ask:lineSketchStyleProps>
                  </a:ext>
                </a:extLs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34" name="Arrow: Chevron 4">
                <a:extLst>
                  <a:ext uri="{FF2B5EF4-FFF2-40B4-BE49-F238E27FC236}">
                    <a16:creationId xmlns:a16="http://schemas.microsoft.com/office/drawing/2014/main" id="{0513C091-866D-44A3-BCF8-414F02BA89CE}"/>
                  </a:ext>
                </a:extLst>
              </p:cNvPr>
              <p:cNvSpPr txBox="1"/>
              <p:nvPr/>
            </p:nvSpPr>
            <p:spPr>
              <a:xfrm>
                <a:off x="171710" y="0"/>
                <a:ext cx="5776912" cy="342900"/>
              </a:xfrm>
              <a:prstGeom prst="rect">
                <a:avLst/>
              </a:prstGeom>
              <a:grpFill/>
              <a:ln cmpd="sng">
                <a:solidFill>
                  <a:schemeClr val="bg2">
                    <a:lumMod val="25000"/>
                  </a:schemeClr>
                </a:solidFill>
                <a:extLst>
                  <a:ext uri="{C807C97D-BFC1-408E-A445-0C87EB9F89A2}">
                    <ask:lineSketchStyleProps xmlns:ask="http://schemas.microsoft.com/office/drawing/2018/sketchyshapes">
                      <ask:type>
                        <ask:lineSketchNone/>
                      </ask:type>
                    </ask:lineSketchStyleProps>
                  </a:ext>
                </a:extLst>
              </a:ln>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algn="ctr" defTabSz="666750">
                  <a:lnSpc>
                    <a:spcPct val="90000"/>
                  </a:lnSpc>
                  <a:spcAft>
                    <a:spcPct val="35000"/>
                  </a:spcAft>
                </a:pPr>
                <a:r>
                  <a:rPr lang="en-GB" sz="1500" dirty="0">
                    <a:solidFill>
                      <a:schemeClr val="tx1">
                        <a:lumMod val="95000"/>
                        <a:lumOff val="5000"/>
                      </a:schemeClr>
                    </a:solidFill>
                  </a:rPr>
                  <a:t>Waste</a:t>
                </a:r>
              </a:p>
            </p:txBody>
          </p:sp>
        </p:grpSp>
        <p:grpSp>
          <p:nvGrpSpPr>
            <p:cNvPr id="12" name="Group 11">
              <a:extLst>
                <a:ext uri="{FF2B5EF4-FFF2-40B4-BE49-F238E27FC236}">
                  <a16:creationId xmlns:a16="http://schemas.microsoft.com/office/drawing/2014/main" id="{49CA2E67-D3F8-CFBC-B029-D6ED690250AF}"/>
                </a:ext>
              </a:extLst>
            </p:cNvPr>
            <p:cNvGrpSpPr/>
            <p:nvPr/>
          </p:nvGrpSpPr>
          <p:grpSpPr>
            <a:xfrm>
              <a:off x="3733632" y="3123796"/>
              <a:ext cx="1035171" cy="719137"/>
              <a:chOff x="2209631" y="3123795"/>
              <a:chExt cx="1035171" cy="719137"/>
            </a:xfrm>
          </p:grpSpPr>
          <p:sp>
            <p:nvSpPr>
              <p:cNvPr id="32783" name="Text Box 18"/>
              <p:cNvSpPr txBox="1">
                <a:spLocks noChangeArrowheads="1"/>
              </p:cNvSpPr>
              <p:nvPr/>
            </p:nvSpPr>
            <p:spPr bwMode="auto">
              <a:xfrm>
                <a:off x="2209631" y="3406932"/>
                <a:ext cx="89639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GB" altLang="en-US" sz="1350" dirty="0">
                    <a:highlight>
                      <a:srgbClr val="FFFF00"/>
                    </a:highlight>
                    <a:latin typeface="Arial" charset="0"/>
                  </a:rPr>
                  <a:t>Eliminate</a:t>
                </a:r>
                <a:endParaRPr lang="en-GB" altLang="en-US" sz="1800" dirty="0">
                  <a:highlight>
                    <a:srgbClr val="FFFF00"/>
                  </a:highlight>
                  <a:latin typeface="Arial" charset="0"/>
                </a:endParaRPr>
              </a:p>
            </p:txBody>
          </p:sp>
          <p:sp>
            <p:nvSpPr>
              <p:cNvPr id="29" name="Arrow: Curved Left 28">
                <a:extLst>
                  <a:ext uri="{FF2B5EF4-FFF2-40B4-BE49-F238E27FC236}">
                    <a16:creationId xmlns:a16="http://schemas.microsoft.com/office/drawing/2014/main" id="{B4C6ED2C-3F75-4D47-80FF-78B210946AEC}"/>
                  </a:ext>
                </a:extLst>
              </p:cNvPr>
              <p:cNvSpPr/>
              <p:nvPr/>
            </p:nvSpPr>
            <p:spPr>
              <a:xfrm rot="19381799">
                <a:off x="2881976" y="3123795"/>
                <a:ext cx="362826" cy="719137"/>
              </a:xfrm>
              <a:prstGeom prst="curvedLeftArrow">
                <a:avLst>
                  <a:gd name="adj1" fmla="val 25000"/>
                  <a:gd name="adj2" fmla="val 46109"/>
                  <a:gd name="adj3" fmla="val 25000"/>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grpSp>
          <p:nvGrpSpPr>
            <p:cNvPr id="30" name="Group 29">
              <a:extLst>
                <a:ext uri="{FF2B5EF4-FFF2-40B4-BE49-F238E27FC236}">
                  <a16:creationId xmlns:a16="http://schemas.microsoft.com/office/drawing/2014/main" id="{E0DF2A9A-8C70-41BF-970E-249D02DA0335}"/>
                </a:ext>
              </a:extLst>
            </p:cNvPr>
            <p:cNvGrpSpPr/>
            <p:nvPr/>
          </p:nvGrpSpPr>
          <p:grpSpPr>
            <a:xfrm>
              <a:off x="7496540" y="3855604"/>
              <a:ext cx="967392" cy="260841"/>
              <a:chOff x="5508092" y="0"/>
              <a:chExt cx="2159987" cy="342900"/>
            </a:xfrm>
          </p:grpSpPr>
          <p:sp>
            <p:nvSpPr>
              <p:cNvPr id="31" name="Arrow: Chevron 30">
                <a:extLst>
                  <a:ext uri="{FF2B5EF4-FFF2-40B4-BE49-F238E27FC236}">
                    <a16:creationId xmlns:a16="http://schemas.microsoft.com/office/drawing/2014/main" id="{33111C11-029A-49FD-98A1-5EDC35FF7CD2}"/>
                  </a:ext>
                </a:extLst>
              </p:cNvPr>
              <p:cNvSpPr/>
              <p:nvPr/>
            </p:nvSpPr>
            <p:spPr>
              <a:xfrm>
                <a:off x="5508092" y="0"/>
                <a:ext cx="2159987" cy="342900"/>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32" name="Arrow: Chevron 4">
                <a:extLst>
                  <a:ext uri="{FF2B5EF4-FFF2-40B4-BE49-F238E27FC236}">
                    <a16:creationId xmlns:a16="http://schemas.microsoft.com/office/drawing/2014/main" id="{74ED2A52-D895-475D-B976-D2B550375B71}"/>
                  </a:ext>
                </a:extLst>
              </p:cNvPr>
              <p:cNvSpPr txBox="1"/>
              <p:nvPr/>
            </p:nvSpPr>
            <p:spPr>
              <a:xfrm>
                <a:off x="5679543" y="0"/>
                <a:ext cx="1817087" cy="3429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algn="ctr" defTabSz="666750">
                  <a:lnSpc>
                    <a:spcPct val="90000"/>
                  </a:lnSpc>
                  <a:spcAft>
                    <a:spcPct val="35000"/>
                  </a:spcAft>
                </a:pPr>
                <a:r>
                  <a:rPr lang="en-GB" sz="1500" dirty="0"/>
                  <a:t>NVA</a:t>
                </a:r>
              </a:p>
            </p:txBody>
          </p:sp>
        </p:grpSp>
        <p:grpSp>
          <p:nvGrpSpPr>
            <p:cNvPr id="39" name="Group 38">
              <a:extLst>
                <a:ext uri="{FF2B5EF4-FFF2-40B4-BE49-F238E27FC236}">
                  <a16:creationId xmlns:a16="http://schemas.microsoft.com/office/drawing/2014/main" id="{FD443D83-EBC6-4196-A5C0-4A02D6E30E01}"/>
                </a:ext>
              </a:extLst>
            </p:cNvPr>
            <p:cNvGrpSpPr/>
            <p:nvPr/>
          </p:nvGrpSpPr>
          <p:grpSpPr>
            <a:xfrm>
              <a:off x="8164393" y="3859270"/>
              <a:ext cx="803730" cy="257175"/>
              <a:chOff x="7056359" y="0"/>
              <a:chExt cx="1071640" cy="342900"/>
            </a:xfrm>
          </p:grpSpPr>
          <p:sp>
            <p:nvSpPr>
              <p:cNvPr id="40" name="Arrow: Chevron 39">
                <a:extLst>
                  <a:ext uri="{FF2B5EF4-FFF2-40B4-BE49-F238E27FC236}">
                    <a16:creationId xmlns:a16="http://schemas.microsoft.com/office/drawing/2014/main" id="{6953BAAA-9824-42E0-8D71-AA3A4AB0DE85}"/>
                  </a:ext>
                </a:extLst>
              </p:cNvPr>
              <p:cNvSpPr/>
              <p:nvPr/>
            </p:nvSpPr>
            <p:spPr>
              <a:xfrm>
                <a:off x="7056359" y="0"/>
                <a:ext cx="1071640" cy="342900"/>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41" name="Arrow: Chevron 4">
                <a:extLst>
                  <a:ext uri="{FF2B5EF4-FFF2-40B4-BE49-F238E27FC236}">
                    <a16:creationId xmlns:a16="http://schemas.microsoft.com/office/drawing/2014/main" id="{48D220F0-CDD6-451A-A02C-014D24226BA2}"/>
                  </a:ext>
                </a:extLst>
              </p:cNvPr>
              <p:cNvSpPr txBox="1"/>
              <p:nvPr/>
            </p:nvSpPr>
            <p:spPr>
              <a:xfrm>
                <a:off x="7227809" y="0"/>
                <a:ext cx="728740" cy="3429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algn="ctr" defTabSz="666750">
                  <a:lnSpc>
                    <a:spcPct val="90000"/>
                  </a:lnSpc>
                  <a:spcAft>
                    <a:spcPct val="35000"/>
                  </a:spcAft>
                </a:pPr>
                <a:r>
                  <a:rPr lang="en-GB" sz="1500" dirty="0"/>
                  <a:t>VA</a:t>
                </a:r>
              </a:p>
            </p:txBody>
          </p:sp>
        </p:grpSp>
        <p:grpSp>
          <p:nvGrpSpPr>
            <p:cNvPr id="13" name="Group 12">
              <a:extLst>
                <a:ext uri="{FF2B5EF4-FFF2-40B4-BE49-F238E27FC236}">
                  <a16:creationId xmlns:a16="http://schemas.microsoft.com/office/drawing/2014/main" id="{6A53766D-62AC-134A-EFB8-4F7DF7904CA3}"/>
                </a:ext>
              </a:extLst>
            </p:cNvPr>
            <p:cNvGrpSpPr/>
            <p:nvPr/>
          </p:nvGrpSpPr>
          <p:grpSpPr>
            <a:xfrm>
              <a:off x="6909288" y="3144410"/>
              <a:ext cx="1035171" cy="719137"/>
              <a:chOff x="5385287" y="3144409"/>
              <a:chExt cx="1035171" cy="719137"/>
            </a:xfrm>
          </p:grpSpPr>
          <p:sp>
            <p:nvSpPr>
              <p:cNvPr id="42" name="Text Box 18">
                <a:extLst>
                  <a:ext uri="{FF2B5EF4-FFF2-40B4-BE49-F238E27FC236}">
                    <a16:creationId xmlns:a16="http://schemas.microsoft.com/office/drawing/2014/main" id="{E108FEEF-79D3-4EA9-98E5-8EB45A620798}"/>
                  </a:ext>
                </a:extLst>
              </p:cNvPr>
              <p:cNvSpPr txBox="1">
                <a:spLocks noChangeArrowheads="1"/>
              </p:cNvSpPr>
              <p:nvPr/>
            </p:nvSpPr>
            <p:spPr bwMode="auto">
              <a:xfrm>
                <a:off x="5385287" y="3427546"/>
                <a:ext cx="78098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GB" altLang="en-US" sz="1350" dirty="0">
                    <a:highlight>
                      <a:srgbClr val="FFFF00"/>
                    </a:highlight>
                    <a:latin typeface="Arial" charset="0"/>
                  </a:rPr>
                  <a:t>Reduce</a:t>
                </a:r>
                <a:endParaRPr lang="en-GB" altLang="en-US" sz="1800" dirty="0">
                  <a:highlight>
                    <a:srgbClr val="FFFF00"/>
                  </a:highlight>
                  <a:latin typeface="Arial" charset="0"/>
                </a:endParaRPr>
              </a:p>
            </p:txBody>
          </p:sp>
          <p:sp>
            <p:nvSpPr>
              <p:cNvPr id="43" name="Arrow: Curved Left 42">
                <a:extLst>
                  <a:ext uri="{FF2B5EF4-FFF2-40B4-BE49-F238E27FC236}">
                    <a16:creationId xmlns:a16="http://schemas.microsoft.com/office/drawing/2014/main" id="{A4975324-3616-4C4B-AD8C-C56A52A5FDBB}"/>
                  </a:ext>
                </a:extLst>
              </p:cNvPr>
              <p:cNvSpPr/>
              <p:nvPr/>
            </p:nvSpPr>
            <p:spPr>
              <a:xfrm rot="19381799">
                <a:off x="6057632" y="3144409"/>
                <a:ext cx="362826" cy="719137"/>
              </a:xfrm>
              <a:prstGeom prst="curvedLeftArrow">
                <a:avLst>
                  <a:gd name="adj1" fmla="val 25000"/>
                  <a:gd name="adj2" fmla="val 46109"/>
                  <a:gd name="adj3" fmla="val 25000"/>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sp>
          <p:nvSpPr>
            <p:cNvPr id="48" name="Rectangle 4" descr="Sphere">
              <a:extLst>
                <a:ext uri="{FF2B5EF4-FFF2-40B4-BE49-F238E27FC236}">
                  <a16:creationId xmlns:a16="http://schemas.microsoft.com/office/drawing/2014/main" id="{8088878B-06D1-41E1-BD9B-BEB98DCECFDE}"/>
                </a:ext>
              </a:extLst>
            </p:cNvPr>
            <p:cNvSpPr>
              <a:spLocks noChangeArrowheads="1"/>
            </p:cNvSpPr>
            <p:nvPr/>
          </p:nvSpPr>
          <p:spPr bwMode="auto">
            <a:xfrm>
              <a:off x="7243401" y="4213870"/>
              <a:ext cx="1724723" cy="256906"/>
            </a:xfrm>
            <a:prstGeom prst="rect">
              <a:avLst/>
            </a:prstGeom>
            <a:pattFill prst="sphere">
              <a:fgClr>
                <a:srgbClr val="66FF33"/>
              </a:fgClr>
              <a:bgClr>
                <a:schemeClr val="bg1"/>
              </a:bgClr>
            </a:patt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GB" altLang="en-US" sz="1050" dirty="0">
                  <a:latin typeface="+mj-lt"/>
                </a:rPr>
                <a:t>Operation Time /Lead Time</a:t>
              </a:r>
            </a:p>
          </p:txBody>
        </p:sp>
        <p:sp>
          <p:nvSpPr>
            <p:cNvPr id="50" name="TextBox 49">
              <a:extLst>
                <a:ext uri="{FF2B5EF4-FFF2-40B4-BE49-F238E27FC236}">
                  <a16:creationId xmlns:a16="http://schemas.microsoft.com/office/drawing/2014/main" id="{F5D9964A-308C-479B-942D-A7C2B5B3F701}"/>
                </a:ext>
              </a:extLst>
            </p:cNvPr>
            <p:cNvSpPr txBox="1"/>
            <p:nvPr/>
          </p:nvSpPr>
          <p:spPr>
            <a:xfrm>
              <a:off x="6301714" y="4859591"/>
              <a:ext cx="3645029" cy="1384995"/>
            </a:xfrm>
            <a:prstGeom prst="rect">
              <a:avLst/>
            </a:prstGeom>
            <a:noFill/>
          </p:spPr>
          <p:txBody>
            <a:bodyPr wrap="square" rtlCol="0">
              <a:spAutoFit/>
            </a:bodyPr>
            <a:lstStyle/>
            <a:p>
              <a:pPr algn="ctr"/>
              <a:r>
                <a:rPr lang="en-GB" sz="2100" b="1" dirty="0">
                  <a:solidFill>
                    <a:srgbClr val="002060"/>
                  </a:solidFill>
                </a:rPr>
                <a:t>Lean is about working smarter, not working harder!</a:t>
              </a:r>
            </a:p>
            <a:p>
              <a:pPr algn="ctr"/>
              <a:endParaRPr lang="en-GB" sz="2100" b="1" dirty="0">
                <a:solidFill>
                  <a:srgbClr val="002060"/>
                </a:solidFill>
              </a:endParaRPr>
            </a:p>
          </p:txBody>
        </p:sp>
        <p:pic>
          <p:nvPicPr>
            <p:cNvPr id="14" name="Picture 13">
              <a:extLst>
                <a:ext uri="{FF2B5EF4-FFF2-40B4-BE49-F238E27FC236}">
                  <a16:creationId xmlns:a16="http://schemas.microsoft.com/office/drawing/2014/main" id="{7DA54CA9-AF60-42FF-B156-E8F8B228325B}"/>
                </a:ext>
              </a:extLst>
            </p:cNvPr>
            <p:cNvPicPr>
              <a:picLocks noChangeAspect="1"/>
            </p:cNvPicPr>
            <p:nvPr/>
          </p:nvPicPr>
          <p:blipFill>
            <a:blip r:embed="rId8"/>
            <a:stretch>
              <a:fillRect/>
            </a:stretch>
          </p:blipFill>
          <p:spPr>
            <a:xfrm>
              <a:off x="2870645" y="4508243"/>
              <a:ext cx="3157538" cy="1121569"/>
            </a:xfrm>
            <a:prstGeom prst="rect">
              <a:avLst/>
            </a:prstGeom>
          </p:spPr>
        </p:pic>
        <p:grpSp>
          <p:nvGrpSpPr>
            <p:cNvPr id="15" name="Group 14">
              <a:extLst>
                <a:ext uri="{FF2B5EF4-FFF2-40B4-BE49-F238E27FC236}">
                  <a16:creationId xmlns:a16="http://schemas.microsoft.com/office/drawing/2014/main" id="{DAABE699-73BA-7C96-9ED6-72DBD1E44B95}"/>
                </a:ext>
              </a:extLst>
            </p:cNvPr>
            <p:cNvGrpSpPr/>
            <p:nvPr/>
          </p:nvGrpSpPr>
          <p:grpSpPr>
            <a:xfrm>
              <a:off x="8484817" y="2196847"/>
              <a:ext cx="1648483" cy="422280"/>
              <a:chOff x="6824169" y="2587415"/>
              <a:chExt cx="1648483" cy="422280"/>
            </a:xfrm>
          </p:grpSpPr>
          <p:sp>
            <p:nvSpPr>
              <p:cNvPr id="27" name="Text Box 18">
                <a:extLst>
                  <a:ext uri="{FF2B5EF4-FFF2-40B4-BE49-F238E27FC236}">
                    <a16:creationId xmlns:a16="http://schemas.microsoft.com/office/drawing/2014/main" id="{5BEC4C95-12E6-AC9C-B3D2-0DC81732F6CB}"/>
                  </a:ext>
                </a:extLst>
              </p:cNvPr>
              <p:cNvSpPr txBox="1">
                <a:spLocks noChangeArrowheads="1"/>
              </p:cNvSpPr>
              <p:nvPr/>
            </p:nvSpPr>
            <p:spPr bwMode="auto">
              <a:xfrm>
                <a:off x="7508927" y="2709613"/>
                <a:ext cx="96372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GB" altLang="en-US" sz="1350" dirty="0">
                    <a:highlight>
                      <a:srgbClr val="FFFF00"/>
                    </a:highlight>
                    <a:latin typeface="Arial" charset="0"/>
                  </a:rPr>
                  <a:t>Maximise </a:t>
                </a:r>
                <a:endParaRPr lang="en-GB" altLang="en-US" sz="1800" dirty="0">
                  <a:highlight>
                    <a:srgbClr val="FFFF00"/>
                  </a:highlight>
                  <a:latin typeface="Arial" charset="0"/>
                </a:endParaRPr>
              </a:p>
            </p:txBody>
          </p:sp>
          <p:sp>
            <p:nvSpPr>
              <p:cNvPr id="28" name="Arrow: Curved Left 27">
                <a:extLst>
                  <a:ext uri="{FF2B5EF4-FFF2-40B4-BE49-F238E27FC236}">
                    <a16:creationId xmlns:a16="http://schemas.microsoft.com/office/drawing/2014/main" id="{DAF3D943-0200-7DCF-77FE-A26980103562}"/>
                  </a:ext>
                </a:extLst>
              </p:cNvPr>
              <p:cNvSpPr/>
              <p:nvPr/>
            </p:nvSpPr>
            <p:spPr>
              <a:xfrm rot="13758219">
                <a:off x="7002325" y="2409259"/>
                <a:ext cx="362826" cy="719137"/>
              </a:xfrm>
              <a:prstGeom prst="curvedLeftArrow">
                <a:avLst>
                  <a:gd name="adj1" fmla="val 25000"/>
                  <a:gd name="adj2" fmla="val 46109"/>
                  <a:gd name="adj3" fmla="val 25000"/>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graphicFrame>
          <p:nvGraphicFramePr>
            <p:cNvPr id="16" name="Diagram 15">
              <a:extLst>
                <a:ext uri="{FF2B5EF4-FFF2-40B4-BE49-F238E27FC236}">
                  <a16:creationId xmlns:a16="http://schemas.microsoft.com/office/drawing/2014/main" id="{80D3A6DC-1E06-B765-8DFC-F8199EA42C7A}"/>
                </a:ext>
              </a:extLst>
            </p:cNvPr>
            <p:cNvGraphicFramePr/>
            <p:nvPr>
              <p:extLst>
                <p:ext uri="{D42A27DB-BD31-4B8C-83A1-F6EECF244321}">
                  <p14:modId xmlns:p14="http://schemas.microsoft.com/office/powerpoint/2010/main" val="3721545227"/>
                </p:ext>
              </p:extLst>
            </p:nvPr>
          </p:nvGraphicFramePr>
          <p:xfrm>
            <a:off x="2872254" y="2954814"/>
            <a:ext cx="5882772" cy="25717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17" name="Group 16">
              <a:extLst>
                <a:ext uri="{FF2B5EF4-FFF2-40B4-BE49-F238E27FC236}">
                  <a16:creationId xmlns:a16="http://schemas.microsoft.com/office/drawing/2014/main" id="{C8A78F93-628C-FF6C-0BEB-9869C66196F1}"/>
                </a:ext>
              </a:extLst>
            </p:cNvPr>
            <p:cNvGrpSpPr/>
            <p:nvPr/>
          </p:nvGrpSpPr>
          <p:grpSpPr>
            <a:xfrm>
              <a:off x="7119056" y="3855603"/>
              <a:ext cx="1412163" cy="260841"/>
              <a:chOff x="5508092" y="0"/>
              <a:chExt cx="2159987" cy="342900"/>
            </a:xfrm>
            <a:solidFill>
              <a:schemeClr val="tx2">
                <a:lumMod val="75000"/>
              </a:schemeClr>
            </a:solidFill>
          </p:grpSpPr>
          <p:sp>
            <p:nvSpPr>
              <p:cNvPr id="24" name="Arrow: Chevron 23">
                <a:extLst>
                  <a:ext uri="{FF2B5EF4-FFF2-40B4-BE49-F238E27FC236}">
                    <a16:creationId xmlns:a16="http://schemas.microsoft.com/office/drawing/2014/main" id="{35D1B7C3-63B4-396F-4DB4-CD1FD102263B}"/>
                  </a:ext>
                </a:extLst>
              </p:cNvPr>
              <p:cNvSpPr/>
              <p:nvPr/>
            </p:nvSpPr>
            <p:spPr>
              <a:xfrm>
                <a:off x="5508092" y="0"/>
                <a:ext cx="2159987" cy="342900"/>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25" name="Arrow: Chevron 4">
                <a:extLst>
                  <a:ext uri="{FF2B5EF4-FFF2-40B4-BE49-F238E27FC236}">
                    <a16:creationId xmlns:a16="http://schemas.microsoft.com/office/drawing/2014/main" id="{EA385F19-A18E-C3C6-2E78-C65DA2702DD9}"/>
                  </a:ext>
                </a:extLst>
              </p:cNvPr>
              <p:cNvSpPr txBox="1"/>
              <p:nvPr/>
            </p:nvSpPr>
            <p:spPr>
              <a:xfrm>
                <a:off x="5679543" y="0"/>
                <a:ext cx="1817087" cy="3429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algn="ctr" defTabSz="666750">
                  <a:lnSpc>
                    <a:spcPct val="90000"/>
                  </a:lnSpc>
                  <a:spcAft>
                    <a:spcPct val="35000"/>
                  </a:spcAft>
                </a:pPr>
                <a:r>
                  <a:rPr lang="en-GB" sz="1500" dirty="0"/>
                  <a:t>NVA</a:t>
                </a:r>
              </a:p>
            </p:txBody>
          </p:sp>
        </p:grpSp>
        <p:grpSp>
          <p:nvGrpSpPr>
            <p:cNvPr id="18" name="Group 17">
              <a:extLst>
                <a:ext uri="{FF2B5EF4-FFF2-40B4-BE49-F238E27FC236}">
                  <a16:creationId xmlns:a16="http://schemas.microsoft.com/office/drawing/2014/main" id="{C5C8D754-E2CE-A991-4CB2-7F6BF0F5567D}"/>
                </a:ext>
              </a:extLst>
            </p:cNvPr>
            <p:cNvGrpSpPr/>
            <p:nvPr/>
          </p:nvGrpSpPr>
          <p:grpSpPr>
            <a:xfrm>
              <a:off x="8231680" y="3859269"/>
              <a:ext cx="803730" cy="257175"/>
              <a:chOff x="7056359" y="0"/>
              <a:chExt cx="1071640" cy="342900"/>
            </a:xfrm>
            <a:solidFill>
              <a:schemeClr val="tx2">
                <a:lumMod val="75000"/>
              </a:schemeClr>
            </a:solidFill>
          </p:grpSpPr>
          <p:sp>
            <p:nvSpPr>
              <p:cNvPr id="20" name="Arrow: Chevron 19">
                <a:extLst>
                  <a:ext uri="{FF2B5EF4-FFF2-40B4-BE49-F238E27FC236}">
                    <a16:creationId xmlns:a16="http://schemas.microsoft.com/office/drawing/2014/main" id="{15CC5D07-740A-44A0-16E3-7092AEAC8D4F}"/>
                  </a:ext>
                </a:extLst>
              </p:cNvPr>
              <p:cNvSpPr/>
              <p:nvPr/>
            </p:nvSpPr>
            <p:spPr>
              <a:xfrm>
                <a:off x="7056359" y="0"/>
                <a:ext cx="1071640" cy="342900"/>
              </a:xfrm>
              <a:prstGeom prst="chevron">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23" name="Arrow: Chevron 4">
                <a:extLst>
                  <a:ext uri="{FF2B5EF4-FFF2-40B4-BE49-F238E27FC236}">
                    <a16:creationId xmlns:a16="http://schemas.microsoft.com/office/drawing/2014/main" id="{E3DC1B38-F49F-6637-26CB-C8B5823D14C3}"/>
                  </a:ext>
                </a:extLst>
              </p:cNvPr>
              <p:cNvSpPr txBox="1"/>
              <p:nvPr/>
            </p:nvSpPr>
            <p:spPr>
              <a:xfrm>
                <a:off x="7227809" y="0"/>
                <a:ext cx="728740" cy="3429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algn="ctr" defTabSz="666750">
                  <a:lnSpc>
                    <a:spcPct val="90000"/>
                  </a:lnSpc>
                  <a:spcAft>
                    <a:spcPct val="35000"/>
                  </a:spcAft>
                </a:pPr>
                <a:r>
                  <a:rPr lang="en-GB" sz="1500" dirty="0"/>
                  <a:t>VA</a:t>
                </a:r>
              </a:p>
            </p:txBody>
          </p:sp>
        </p:grpSp>
      </p:grpSp>
      <p:pic>
        <p:nvPicPr>
          <p:cNvPr id="35" name="Picture 4" descr="Brainstorming for Engineering Projects using SCAMPER | Lesson Plan">
            <a:extLst>
              <a:ext uri="{FF2B5EF4-FFF2-40B4-BE49-F238E27FC236}">
                <a16:creationId xmlns:a16="http://schemas.microsoft.com/office/drawing/2014/main" id="{B31FA28F-536F-DC0A-17C4-46F5AF0DD61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3002" r="29668"/>
          <a:stretch/>
        </p:blipFill>
        <p:spPr bwMode="auto">
          <a:xfrm>
            <a:off x="9896502" y="1653006"/>
            <a:ext cx="2256312" cy="2829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659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12A0A8C0-7EB3-7A58-73B6-6CA44E7DFCC8}"/>
              </a:ext>
            </a:extLst>
          </p:cNvPr>
          <p:cNvCxnSpPr>
            <a:cxnSpLocks/>
          </p:cNvCxnSpPr>
          <p:nvPr/>
        </p:nvCxnSpPr>
        <p:spPr>
          <a:xfrm>
            <a:off x="158620" y="6640524"/>
            <a:ext cx="10840306" cy="0"/>
          </a:xfrm>
          <a:prstGeom prst="line">
            <a:avLst/>
          </a:prstGeom>
          <a:ln>
            <a:solidFill>
              <a:srgbClr val="C1D72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3F6E6BA-147B-629B-565B-982A52F65C99}"/>
              </a:ext>
            </a:extLst>
          </p:cNvPr>
          <p:cNvSpPr/>
          <p:nvPr/>
        </p:nvSpPr>
        <p:spPr>
          <a:xfrm>
            <a:off x="0" y="0"/>
            <a:ext cx="4701309" cy="137315"/>
          </a:xfrm>
          <a:prstGeom prst="rect">
            <a:avLst/>
          </a:prstGeom>
          <a:solidFill>
            <a:srgbClr val="C1D7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9FFB143-4924-58AC-004C-7E3738BFC9C3}"/>
              </a:ext>
            </a:extLst>
          </p:cNvPr>
          <p:cNvSpPr/>
          <p:nvPr/>
        </p:nvSpPr>
        <p:spPr>
          <a:xfrm>
            <a:off x="0" y="137315"/>
            <a:ext cx="12192000" cy="1019681"/>
          </a:xfrm>
          <a:prstGeom prst="rect">
            <a:avLst/>
          </a:prstGeom>
          <a:solidFill>
            <a:srgbClr val="4B4C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 Placeholder 8">
            <a:extLst>
              <a:ext uri="{FF2B5EF4-FFF2-40B4-BE49-F238E27FC236}">
                <a16:creationId xmlns:a16="http://schemas.microsoft.com/office/drawing/2014/main" id="{4317BCA2-96DC-2E3A-8234-B9344BD7E2CC}"/>
              </a:ext>
            </a:extLst>
          </p:cNvPr>
          <p:cNvSpPr txBox="1">
            <a:spLocks/>
          </p:cNvSpPr>
          <p:nvPr/>
        </p:nvSpPr>
        <p:spPr>
          <a:xfrm>
            <a:off x="503433" y="363959"/>
            <a:ext cx="9928225" cy="58776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Lean Principles</a:t>
            </a:r>
          </a:p>
        </p:txBody>
      </p:sp>
      <p:sp>
        <p:nvSpPr>
          <p:cNvPr id="22" name="Slide Number Placeholder 30">
            <a:extLst>
              <a:ext uri="{FF2B5EF4-FFF2-40B4-BE49-F238E27FC236}">
                <a16:creationId xmlns:a16="http://schemas.microsoft.com/office/drawing/2014/main" id="{FC1D9D50-BDFA-8E31-0916-0F78CFDC415E}"/>
              </a:ext>
            </a:extLst>
          </p:cNvPr>
          <p:cNvSpPr txBox="1">
            <a:spLocks/>
          </p:cNvSpPr>
          <p:nvPr/>
        </p:nvSpPr>
        <p:spPr>
          <a:xfrm>
            <a:off x="9994619" y="6299629"/>
            <a:ext cx="354874" cy="28257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91B6195-72C9-4FAE-85A2-892D04A20BBB}" type="slidenum">
              <a:rPr lang="en-GB" sz="1000" smtClean="0">
                <a:solidFill>
                  <a:schemeClr val="tx1">
                    <a:lumMod val="50000"/>
                  </a:schemeClr>
                </a:solidFill>
              </a:rPr>
              <a:pPr algn="ctr"/>
              <a:t>18</a:t>
            </a:fld>
            <a:endParaRPr lang="en-GB" dirty="0">
              <a:solidFill>
                <a:schemeClr val="tx1">
                  <a:lumMod val="50000"/>
                </a:schemeClr>
              </a:solidFill>
            </a:endParaRPr>
          </a:p>
        </p:txBody>
      </p:sp>
      <p:sp>
        <p:nvSpPr>
          <p:cNvPr id="2" name="Text Placeholder 2">
            <a:extLst>
              <a:ext uri="{FF2B5EF4-FFF2-40B4-BE49-F238E27FC236}">
                <a16:creationId xmlns:a16="http://schemas.microsoft.com/office/drawing/2014/main" id="{A0079C8C-3053-991F-A10D-56817B779ABE}"/>
              </a:ext>
            </a:extLst>
          </p:cNvPr>
          <p:cNvSpPr txBox="1">
            <a:spLocks/>
          </p:cNvSpPr>
          <p:nvPr/>
        </p:nvSpPr>
        <p:spPr>
          <a:xfrm>
            <a:off x="10161837" y="6299630"/>
            <a:ext cx="944274" cy="282630"/>
          </a:xfrm>
          <a:prstGeom prst="rect">
            <a:avLst/>
          </a:prstGeom>
        </p:spPr>
        <p:txBody>
          <a:bodyPr vert="horz" lIns="91440" tIns="45720" rIns="91440" bIns="45720" rtlCol="0" anchor="ctr"/>
          <a:lstStyle>
            <a:defPPr>
              <a:defRPr lang="en-US"/>
            </a:defPPr>
            <a:lvl1pPr marL="0" indent="0" algn="r" defTabSz="914400" rtl="0" eaLnBrk="1" latinLnBrk="0" hangingPunct="1">
              <a:buFontTx/>
              <a:buNone/>
              <a:defRPr sz="800" kern="1200">
                <a:solidFill>
                  <a:schemeClr val="tx1"/>
                </a:solidFill>
                <a:latin typeface="+mn-lt"/>
                <a:ea typeface="+mn-ea"/>
                <a:cs typeface="+mn-cs"/>
              </a:defRPr>
            </a:lvl1pPr>
            <a:lvl2pPr marL="457200" indent="0" algn="l" defTabSz="914400" rtl="0" eaLnBrk="1" latinLnBrk="0" hangingPunct="1">
              <a:buFontTx/>
              <a:buNone/>
              <a:defRPr sz="1800" kern="1200">
                <a:solidFill>
                  <a:schemeClr val="tx1"/>
                </a:solidFill>
                <a:latin typeface="+mn-lt"/>
                <a:ea typeface="+mn-ea"/>
                <a:cs typeface="+mn-cs"/>
              </a:defRPr>
            </a:lvl2pPr>
            <a:lvl3pPr marL="914400" indent="0" algn="l" defTabSz="914400" rtl="0" eaLnBrk="1" latinLnBrk="0" hangingPunct="1">
              <a:buFontTx/>
              <a:buNone/>
              <a:defRPr sz="1800" kern="1200">
                <a:solidFill>
                  <a:schemeClr val="tx1"/>
                </a:solidFill>
                <a:latin typeface="+mn-lt"/>
                <a:ea typeface="+mn-ea"/>
                <a:cs typeface="+mn-cs"/>
              </a:defRPr>
            </a:lvl3pPr>
            <a:lvl4pPr marL="1371600" indent="0" algn="l" defTabSz="914400" rtl="0" eaLnBrk="1" latinLnBrk="0" hangingPunct="1">
              <a:buFontTx/>
              <a:buNone/>
              <a:defRPr sz="1800" kern="1200">
                <a:solidFill>
                  <a:schemeClr val="tx1"/>
                </a:solidFill>
                <a:latin typeface="+mn-lt"/>
                <a:ea typeface="+mn-ea"/>
                <a:cs typeface="+mn-cs"/>
              </a:defRPr>
            </a:lvl4pPr>
            <a:lvl5pPr marL="1828800" indent="0" algn="l" defTabSz="914400" rtl="0" eaLnBrk="1" latinLnBrk="0" hangingPunct="1">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chemeClr val="bg1"/>
                </a:solidFill>
              </a:rPr>
              <a:t>© WMG 2024</a:t>
            </a:r>
            <a:endParaRPr lang="en-GB">
              <a:solidFill>
                <a:schemeClr val="bg1"/>
              </a:solidFill>
            </a:endParaRPr>
          </a:p>
        </p:txBody>
      </p:sp>
      <p:sp>
        <p:nvSpPr>
          <p:cNvPr id="3" name="Text Placeholder 2">
            <a:extLst>
              <a:ext uri="{FF2B5EF4-FFF2-40B4-BE49-F238E27FC236}">
                <a16:creationId xmlns:a16="http://schemas.microsoft.com/office/drawing/2014/main" id="{A5CF3766-D1B9-19E4-09F7-B6E933897049}"/>
              </a:ext>
            </a:extLst>
          </p:cNvPr>
          <p:cNvSpPr txBox="1">
            <a:spLocks/>
          </p:cNvSpPr>
          <p:nvPr/>
        </p:nvSpPr>
        <p:spPr>
          <a:xfrm>
            <a:off x="10192317" y="6289470"/>
            <a:ext cx="944274" cy="282630"/>
          </a:xfrm>
          <a:prstGeom prst="rect">
            <a:avLst/>
          </a:prstGeom>
        </p:spPr>
        <p:txBody>
          <a:bodyPr vert="horz" lIns="91440" tIns="45720" rIns="91440" bIns="45720" rtlCol="0" anchor="ctr"/>
          <a:lstStyle>
            <a:defPPr>
              <a:defRPr lang="en-US"/>
            </a:defPPr>
            <a:lvl1pPr marL="0" indent="0" algn="r" defTabSz="914400" rtl="0" eaLnBrk="1" latinLnBrk="0" hangingPunct="1">
              <a:buFontTx/>
              <a:buNone/>
              <a:defRPr sz="800" kern="1200">
                <a:solidFill>
                  <a:schemeClr val="tx1"/>
                </a:solidFill>
                <a:latin typeface="+mn-lt"/>
                <a:ea typeface="+mn-ea"/>
                <a:cs typeface="+mn-cs"/>
              </a:defRPr>
            </a:lvl1pPr>
            <a:lvl2pPr marL="457200" indent="0" algn="l" defTabSz="914400" rtl="0" eaLnBrk="1" latinLnBrk="0" hangingPunct="1">
              <a:buFontTx/>
              <a:buNone/>
              <a:defRPr sz="1800" kern="1200">
                <a:solidFill>
                  <a:schemeClr val="tx1"/>
                </a:solidFill>
                <a:latin typeface="+mn-lt"/>
                <a:ea typeface="+mn-ea"/>
                <a:cs typeface="+mn-cs"/>
              </a:defRPr>
            </a:lvl2pPr>
            <a:lvl3pPr marL="914400" indent="0" algn="l" defTabSz="914400" rtl="0" eaLnBrk="1" latinLnBrk="0" hangingPunct="1">
              <a:buFontTx/>
              <a:buNone/>
              <a:defRPr sz="1800" kern="1200">
                <a:solidFill>
                  <a:schemeClr val="tx1"/>
                </a:solidFill>
                <a:latin typeface="+mn-lt"/>
                <a:ea typeface="+mn-ea"/>
                <a:cs typeface="+mn-cs"/>
              </a:defRPr>
            </a:lvl3pPr>
            <a:lvl4pPr marL="1371600" indent="0" algn="l" defTabSz="914400" rtl="0" eaLnBrk="1" latinLnBrk="0" hangingPunct="1">
              <a:buFontTx/>
              <a:buNone/>
              <a:defRPr sz="1800" kern="1200">
                <a:solidFill>
                  <a:schemeClr val="tx1"/>
                </a:solidFill>
                <a:latin typeface="+mn-lt"/>
                <a:ea typeface="+mn-ea"/>
                <a:cs typeface="+mn-cs"/>
              </a:defRPr>
            </a:lvl4pPr>
            <a:lvl5pPr marL="1828800" indent="0" algn="l" defTabSz="914400" rtl="0" eaLnBrk="1" latinLnBrk="0" hangingPunct="1">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000000"/>
                </a:solidFill>
              </a:rPr>
              <a:t>© WMG 2024</a:t>
            </a:r>
            <a:endParaRPr lang="en-GB" dirty="0">
              <a:solidFill>
                <a:srgbClr val="000000"/>
              </a:solidFill>
            </a:endParaRPr>
          </a:p>
        </p:txBody>
      </p:sp>
      <p:graphicFrame>
        <p:nvGraphicFramePr>
          <p:cNvPr id="4" name="Content Placeholder 6">
            <a:extLst>
              <a:ext uri="{FF2B5EF4-FFF2-40B4-BE49-F238E27FC236}">
                <a16:creationId xmlns:a16="http://schemas.microsoft.com/office/drawing/2014/main" id="{A1342BEE-714C-C051-7001-722DC6826C4C}"/>
              </a:ext>
            </a:extLst>
          </p:cNvPr>
          <p:cNvGraphicFramePr>
            <a:graphicFrameLocks/>
          </p:cNvGraphicFramePr>
          <p:nvPr/>
        </p:nvGraphicFramePr>
        <p:xfrm>
          <a:off x="1524000" y="1384391"/>
          <a:ext cx="9036496" cy="39888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Footer Placeholder 1">
            <a:extLst>
              <a:ext uri="{FF2B5EF4-FFF2-40B4-BE49-F238E27FC236}">
                <a16:creationId xmlns:a16="http://schemas.microsoft.com/office/drawing/2014/main" id="{D2B4C712-31BF-502F-3522-A16D10DA62A2}"/>
              </a:ext>
            </a:extLst>
          </p:cNvPr>
          <p:cNvSpPr txBox="1">
            <a:spLocks/>
          </p:cNvSpPr>
          <p:nvPr/>
        </p:nvSpPr>
        <p:spPr>
          <a:xfrm>
            <a:off x="2565069" y="5373217"/>
            <a:ext cx="7784423" cy="837502"/>
          </a:xfr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GB" altLang="en-US" sz="1200" dirty="0">
                <a:solidFill>
                  <a:srgbClr val="555555"/>
                </a:solidFill>
                <a:latin typeface="+mj-lt"/>
              </a:rPr>
              <a:t>Source: </a:t>
            </a:r>
            <a:r>
              <a:rPr lang="en-GB" sz="1200" dirty="0">
                <a:solidFill>
                  <a:srgbClr val="555555"/>
                </a:solidFill>
                <a:latin typeface="+mj-lt"/>
              </a:rPr>
              <a:t>Womack, JP, &amp; Jones, DT 2003, Lean Thinking : Banish Waste and Create Wealth in Your Corporation, Simon &amp; Schuster, Limited, London. Available from: ProQuest </a:t>
            </a:r>
            <a:r>
              <a:rPr lang="en-GB" sz="1200" dirty="0" err="1">
                <a:solidFill>
                  <a:srgbClr val="555555"/>
                </a:solidFill>
                <a:latin typeface="+mj-lt"/>
              </a:rPr>
              <a:t>Ebook</a:t>
            </a:r>
            <a:r>
              <a:rPr lang="en-GB" sz="1200" dirty="0">
                <a:solidFill>
                  <a:srgbClr val="555555"/>
                </a:solidFill>
                <a:latin typeface="+mj-lt"/>
              </a:rPr>
              <a:t> Central.</a:t>
            </a:r>
            <a:endParaRPr lang="en-US" altLang="en-US" sz="1200" dirty="0">
              <a:latin typeface="+mj-lt"/>
            </a:endParaRPr>
          </a:p>
          <a:p>
            <a:pPr>
              <a:defRPr/>
            </a:pPr>
            <a:endParaRPr lang="en-GB" dirty="0"/>
          </a:p>
        </p:txBody>
      </p:sp>
    </p:spTree>
    <p:extLst>
      <p:ext uri="{BB962C8B-B14F-4D97-AF65-F5344CB8AC3E}">
        <p14:creationId xmlns:p14="http://schemas.microsoft.com/office/powerpoint/2010/main" val="1654575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on a bench&#10;&#10;Description automatically generated">
            <a:extLst>
              <a:ext uri="{FF2B5EF4-FFF2-40B4-BE49-F238E27FC236}">
                <a16:creationId xmlns:a16="http://schemas.microsoft.com/office/drawing/2014/main" id="{7B4C129F-F71D-02F8-CCFA-C191BA851CAF}"/>
              </a:ext>
            </a:extLst>
          </p:cNvPr>
          <p:cNvPicPr>
            <a:picLocks noChangeAspect="1"/>
          </p:cNvPicPr>
          <p:nvPr/>
        </p:nvPicPr>
        <p:blipFill rotWithShape="1">
          <a:blip r:embed="rId2">
            <a:extLst>
              <a:ext uri="{28A0092B-C50C-407E-A947-70E740481C1C}">
                <a14:useLocalDpi xmlns:a14="http://schemas.microsoft.com/office/drawing/2010/main" val="0"/>
              </a:ext>
            </a:extLst>
          </a:blip>
          <a:srcRect t="10986" b="5765"/>
          <a:stretch/>
        </p:blipFill>
        <p:spPr>
          <a:xfrm>
            <a:off x="0" y="-6965"/>
            <a:ext cx="12206144" cy="6860560"/>
          </a:xfrm>
          <a:prstGeom prst="rect">
            <a:avLst/>
          </a:prstGeom>
        </p:spPr>
      </p:pic>
      <p:sp>
        <p:nvSpPr>
          <p:cNvPr id="8" name="Text Placeholder 3">
            <a:extLst>
              <a:ext uri="{FF2B5EF4-FFF2-40B4-BE49-F238E27FC236}">
                <a16:creationId xmlns:a16="http://schemas.microsoft.com/office/drawing/2014/main" id="{181A05A6-6C0F-7A4A-8DB5-FF9116D3C4BA}"/>
              </a:ext>
            </a:extLst>
          </p:cNvPr>
          <p:cNvSpPr txBox="1">
            <a:spLocks/>
          </p:cNvSpPr>
          <p:nvPr/>
        </p:nvSpPr>
        <p:spPr>
          <a:xfrm>
            <a:off x="434376" y="3176587"/>
            <a:ext cx="4676775" cy="504825"/>
          </a:xfrm>
          <a:prstGeom prst="rect">
            <a:avLst/>
          </a:prstGeom>
        </p:spPr>
        <p:txBody>
          <a:bodyPr anchor="ctr"/>
          <a:lstStyle>
            <a:lvl1pPr marL="0" indent="0" algn="l" defTabSz="914400" rtl="0" eaLnBrk="1" latinLnBrk="0" hangingPunct="1">
              <a:lnSpc>
                <a:spcPct val="90000"/>
              </a:lnSpc>
              <a:spcBef>
                <a:spcPts val="1000"/>
              </a:spcBef>
              <a:buFontTx/>
              <a:buNone/>
              <a:defRPr sz="72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Q&amp;A</a:t>
            </a:r>
            <a:endParaRPr lang="en-GB"/>
          </a:p>
        </p:txBody>
      </p:sp>
      <p:sp>
        <p:nvSpPr>
          <p:cNvPr id="10" name="Rectangle 9">
            <a:extLst>
              <a:ext uri="{FF2B5EF4-FFF2-40B4-BE49-F238E27FC236}">
                <a16:creationId xmlns:a16="http://schemas.microsoft.com/office/drawing/2014/main" id="{8AAD02F3-5ED7-CBBC-41A8-B4CE08DB9F55}"/>
              </a:ext>
            </a:extLst>
          </p:cNvPr>
          <p:cNvSpPr/>
          <p:nvPr/>
        </p:nvSpPr>
        <p:spPr>
          <a:xfrm>
            <a:off x="-14142" y="4405"/>
            <a:ext cx="9817566" cy="6857999"/>
          </a:xfrm>
          <a:prstGeom prst="rect">
            <a:avLst/>
          </a:prstGeom>
          <a:gradFill flip="none" rotWithShape="1">
            <a:gsLst>
              <a:gs pos="10000">
                <a:srgbClr val="262626"/>
              </a:gs>
              <a:gs pos="2000">
                <a:schemeClr val="tx1">
                  <a:lumMod val="50000"/>
                </a:schemeClr>
              </a:gs>
              <a:gs pos="28000">
                <a:srgbClr val="404040"/>
              </a:gs>
              <a:gs pos="26000">
                <a:srgbClr val="363636"/>
              </a:gs>
              <a:gs pos="20000">
                <a:srgbClr val="2E2E2E"/>
              </a:gs>
              <a:gs pos="13000">
                <a:schemeClr val="tx1">
                  <a:lumMod val="50000"/>
                </a:schemeClr>
              </a:gs>
              <a:gs pos="80000">
                <a:schemeClr val="bg1">
                  <a:lumMod val="5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F2DCEFDB-BB64-FF19-2974-1EBD3CBE30CD}"/>
              </a:ext>
            </a:extLst>
          </p:cNvPr>
          <p:cNvSpPr/>
          <p:nvPr/>
        </p:nvSpPr>
        <p:spPr>
          <a:xfrm>
            <a:off x="-14143" y="0"/>
            <a:ext cx="4701309" cy="137315"/>
          </a:xfrm>
          <a:prstGeom prst="rect">
            <a:avLst/>
          </a:prstGeom>
          <a:solidFill>
            <a:srgbClr val="C1D72F"/>
          </a:solidFill>
          <a:ln>
            <a:solidFill>
              <a:srgbClr val="C1D7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 Placeholder 7">
            <a:extLst>
              <a:ext uri="{FF2B5EF4-FFF2-40B4-BE49-F238E27FC236}">
                <a16:creationId xmlns:a16="http://schemas.microsoft.com/office/drawing/2014/main" id="{7752666C-EF90-F298-A938-C6214576BE7D}"/>
              </a:ext>
            </a:extLst>
          </p:cNvPr>
          <p:cNvSpPr txBox="1">
            <a:spLocks/>
          </p:cNvSpPr>
          <p:nvPr/>
        </p:nvSpPr>
        <p:spPr>
          <a:xfrm>
            <a:off x="434376" y="2693692"/>
            <a:ext cx="5184104" cy="24572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0" lang="en-GB" sz="5400" b="1" i="0" u="none" strike="noStrike" kern="1200" cap="none" spc="0" normalizeH="0" baseline="0" noProof="0" dirty="0">
                <a:ln>
                  <a:noFill/>
                </a:ln>
                <a:solidFill>
                  <a:srgbClr val="FBFBFB"/>
                </a:solidFill>
                <a:effectLst/>
                <a:uLnTx/>
                <a:uFillTx/>
                <a:latin typeface="+mn-lt"/>
                <a:ea typeface="+mj-ea"/>
                <a:cs typeface="+mj-cs"/>
              </a:rPr>
              <a:t>Thank you.</a:t>
            </a:r>
            <a:endParaRPr lang="en-GB" sz="5400" b="1" dirty="0">
              <a:solidFill>
                <a:schemeClr val="bg1"/>
              </a:solidFill>
            </a:endParaRPr>
          </a:p>
          <a:p>
            <a:pPr marL="0" indent="0">
              <a:buNone/>
            </a:pPr>
            <a:r>
              <a:rPr lang="en-GB" sz="5400" b="1" dirty="0">
                <a:solidFill>
                  <a:schemeClr val="bg1"/>
                </a:solidFill>
              </a:rPr>
              <a:t>Do you have any questions?</a:t>
            </a:r>
          </a:p>
        </p:txBody>
      </p:sp>
      <p:sp>
        <p:nvSpPr>
          <p:cNvPr id="2" name="Right Triangle 1">
            <a:extLst>
              <a:ext uri="{FF2B5EF4-FFF2-40B4-BE49-F238E27FC236}">
                <a16:creationId xmlns:a16="http://schemas.microsoft.com/office/drawing/2014/main" id="{74F3F237-4648-1581-B7FD-E54EACE98BD5}"/>
              </a:ext>
            </a:extLst>
          </p:cNvPr>
          <p:cNvSpPr/>
          <p:nvPr/>
        </p:nvSpPr>
        <p:spPr>
          <a:xfrm>
            <a:off x="579509" y="1885206"/>
            <a:ext cx="286327" cy="381001"/>
          </a:xfrm>
          <a:prstGeom prst="rtTriangle">
            <a:avLst/>
          </a:prstGeom>
          <a:solidFill>
            <a:srgbClr val="C1D8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a:extLst>
              <a:ext uri="{FF2B5EF4-FFF2-40B4-BE49-F238E27FC236}">
                <a16:creationId xmlns:a16="http://schemas.microsoft.com/office/drawing/2014/main" id="{CE1F89D8-4AD9-6F74-5A84-80475635E8CE}"/>
              </a:ext>
            </a:extLst>
          </p:cNvPr>
          <p:cNvCxnSpPr>
            <a:cxnSpLocks/>
          </p:cNvCxnSpPr>
          <p:nvPr/>
        </p:nvCxnSpPr>
        <p:spPr>
          <a:xfrm>
            <a:off x="158620" y="6620428"/>
            <a:ext cx="10840306" cy="0"/>
          </a:xfrm>
          <a:prstGeom prst="line">
            <a:avLst/>
          </a:prstGeom>
          <a:ln>
            <a:solidFill>
              <a:srgbClr val="C1D72F"/>
            </a:solidFill>
          </a:ln>
        </p:spPr>
        <p:style>
          <a:lnRef idx="1">
            <a:schemeClr val="accent1"/>
          </a:lnRef>
          <a:fillRef idx="0">
            <a:schemeClr val="accent1"/>
          </a:fillRef>
          <a:effectRef idx="0">
            <a:schemeClr val="accent1"/>
          </a:effectRef>
          <a:fontRef idx="minor">
            <a:schemeClr val="tx1"/>
          </a:fontRef>
        </p:style>
      </p:cxnSp>
      <p:sp>
        <p:nvSpPr>
          <p:cNvPr id="3" name="Slide Number Placeholder 30">
            <a:extLst>
              <a:ext uri="{FF2B5EF4-FFF2-40B4-BE49-F238E27FC236}">
                <a16:creationId xmlns:a16="http://schemas.microsoft.com/office/drawing/2014/main" id="{6EB67EAE-222E-2259-5AA2-43206BC6A07B}"/>
              </a:ext>
            </a:extLst>
          </p:cNvPr>
          <p:cNvSpPr txBox="1">
            <a:spLocks/>
          </p:cNvSpPr>
          <p:nvPr/>
        </p:nvSpPr>
        <p:spPr>
          <a:xfrm>
            <a:off x="11049167" y="6476554"/>
            <a:ext cx="354874" cy="28257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91B6195-72C9-4FAE-85A2-892D04A20BBB}" type="slidenum">
              <a:rPr lang="en-GB" sz="1000" smtClean="0">
                <a:solidFill>
                  <a:schemeClr val="tx1">
                    <a:lumMod val="50000"/>
                  </a:schemeClr>
                </a:solidFill>
              </a:rPr>
              <a:pPr algn="ctr"/>
              <a:t>19</a:t>
            </a:fld>
            <a:endParaRPr lang="en-GB">
              <a:solidFill>
                <a:schemeClr val="tx1">
                  <a:lumMod val="50000"/>
                </a:schemeClr>
              </a:solidFill>
            </a:endParaRPr>
          </a:p>
        </p:txBody>
      </p:sp>
      <p:sp>
        <p:nvSpPr>
          <p:cNvPr id="9" name="Text Placeholder 2">
            <a:extLst>
              <a:ext uri="{FF2B5EF4-FFF2-40B4-BE49-F238E27FC236}">
                <a16:creationId xmlns:a16="http://schemas.microsoft.com/office/drawing/2014/main" id="{D9FECB84-BE78-C4CC-0BCE-896297772167}"/>
              </a:ext>
            </a:extLst>
          </p:cNvPr>
          <p:cNvSpPr txBox="1">
            <a:spLocks/>
          </p:cNvSpPr>
          <p:nvPr/>
        </p:nvSpPr>
        <p:spPr>
          <a:xfrm>
            <a:off x="11216385" y="6476555"/>
            <a:ext cx="944274" cy="282630"/>
          </a:xfrm>
          <a:prstGeom prst="rect">
            <a:avLst/>
          </a:prstGeom>
        </p:spPr>
        <p:txBody>
          <a:bodyPr vert="horz" lIns="91440" tIns="45720" rIns="91440" bIns="45720" rtlCol="0" anchor="ctr"/>
          <a:lstStyle>
            <a:defPPr>
              <a:defRPr lang="en-US"/>
            </a:defPPr>
            <a:lvl1pPr marL="0" indent="0" algn="r" defTabSz="914400" rtl="0" eaLnBrk="1" latinLnBrk="0" hangingPunct="1">
              <a:buFontTx/>
              <a:buNone/>
              <a:defRPr sz="800" kern="1200">
                <a:solidFill>
                  <a:schemeClr val="tx1"/>
                </a:solidFill>
                <a:latin typeface="+mn-lt"/>
                <a:ea typeface="+mn-ea"/>
                <a:cs typeface="+mn-cs"/>
              </a:defRPr>
            </a:lvl1pPr>
            <a:lvl2pPr marL="457200" indent="0" algn="l" defTabSz="914400" rtl="0" eaLnBrk="1" latinLnBrk="0" hangingPunct="1">
              <a:buFontTx/>
              <a:buNone/>
              <a:defRPr sz="1800" kern="1200">
                <a:solidFill>
                  <a:schemeClr val="tx1"/>
                </a:solidFill>
                <a:latin typeface="+mn-lt"/>
                <a:ea typeface="+mn-ea"/>
                <a:cs typeface="+mn-cs"/>
              </a:defRPr>
            </a:lvl2pPr>
            <a:lvl3pPr marL="914400" indent="0" algn="l" defTabSz="914400" rtl="0" eaLnBrk="1" latinLnBrk="0" hangingPunct="1">
              <a:buFontTx/>
              <a:buNone/>
              <a:defRPr sz="1800" kern="1200">
                <a:solidFill>
                  <a:schemeClr val="tx1"/>
                </a:solidFill>
                <a:latin typeface="+mn-lt"/>
                <a:ea typeface="+mn-ea"/>
                <a:cs typeface="+mn-cs"/>
              </a:defRPr>
            </a:lvl3pPr>
            <a:lvl4pPr marL="1371600" indent="0" algn="l" defTabSz="914400" rtl="0" eaLnBrk="1" latinLnBrk="0" hangingPunct="1">
              <a:buFontTx/>
              <a:buNone/>
              <a:defRPr sz="1800" kern="1200">
                <a:solidFill>
                  <a:schemeClr val="tx1"/>
                </a:solidFill>
                <a:latin typeface="+mn-lt"/>
                <a:ea typeface="+mn-ea"/>
                <a:cs typeface="+mn-cs"/>
              </a:defRPr>
            </a:lvl4pPr>
            <a:lvl5pPr marL="1828800" indent="0" algn="l" defTabSz="914400" rtl="0" eaLnBrk="1" latinLnBrk="0" hangingPunct="1">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chemeClr val="tx1">
                    <a:lumMod val="50000"/>
                  </a:schemeClr>
                </a:solidFill>
              </a:rPr>
              <a:t>© WMG 2024</a:t>
            </a:r>
            <a:endParaRPr lang="en-GB">
              <a:solidFill>
                <a:schemeClr val="tx1">
                  <a:lumMod val="50000"/>
                </a:schemeClr>
              </a:solidFill>
            </a:endParaRPr>
          </a:p>
        </p:txBody>
      </p:sp>
    </p:spTree>
    <p:extLst>
      <p:ext uri="{BB962C8B-B14F-4D97-AF65-F5344CB8AC3E}">
        <p14:creationId xmlns:p14="http://schemas.microsoft.com/office/powerpoint/2010/main" val="424683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71A89C1-705F-DC8C-209D-AA60D0355E94}"/>
              </a:ext>
            </a:extLst>
          </p:cNvPr>
          <p:cNvCxnSpPr>
            <a:cxnSpLocks/>
          </p:cNvCxnSpPr>
          <p:nvPr/>
        </p:nvCxnSpPr>
        <p:spPr>
          <a:xfrm>
            <a:off x="158620" y="6620428"/>
            <a:ext cx="10840306" cy="0"/>
          </a:xfrm>
          <a:prstGeom prst="line">
            <a:avLst/>
          </a:prstGeom>
          <a:ln>
            <a:solidFill>
              <a:srgbClr val="C1D72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AD5E07E7-8932-CCDB-0B1C-DCAD19792318}"/>
              </a:ext>
            </a:extLst>
          </p:cNvPr>
          <p:cNvSpPr/>
          <p:nvPr/>
        </p:nvSpPr>
        <p:spPr>
          <a:xfrm>
            <a:off x="0" y="0"/>
            <a:ext cx="4701309" cy="137315"/>
          </a:xfrm>
          <a:prstGeom prst="rect">
            <a:avLst/>
          </a:prstGeom>
          <a:solidFill>
            <a:srgbClr val="C1D7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CD067F7-DB0D-0C4D-52A4-33E7181CCDF7}"/>
              </a:ext>
            </a:extLst>
          </p:cNvPr>
          <p:cNvSpPr/>
          <p:nvPr/>
        </p:nvSpPr>
        <p:spPr>
          <a:xfrm>
            <a:off x="0" y="137315"/>
            <a:ext cx="12192000" cy="1019681"/>
          </a:xfrm>
          <a:prstGeom prst="rect">
            <a:avLst/>
          </a:prstGeom>
          <a:solidFill>
            <a:srgbClr val="4B4C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 Placeholder 8">
            <a:extLst>
              <a:ext uri="{FF2B5EF4-FFF2-40B4-BE49-F238E27FC236}">
                <a16:creationId xmlns:a16="http://schemas.microsoft.com/office/drawing/2014/main" id="{EE04C0D4-651F-E6B5-32BF-75512BA0C8F8}"/>
              </a:ext>
            </a:extLst>
          </p:cNvPr>
          <p:cNvSpPr txBox="1">
            <a:spLocks/>
          </p:cNvSpPr>
          <p:nvPr/>
        </p:nvSpPr>
        <p:spPr>
          <a:xfrm>
            <a:off x="503433" y="363959"/>
            <a:ext cx="9928225" cy="58776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Learning Objectives</a:t>
            </a:r>
          </a:p>
        </p:txBody>
      </p:sp>
      <p:sp>
        <p:nvSpPr>
          <p:cNvPr id="2" name="Right Triangle 1">
            <a:extLst>
              <a:ext uri="{FF2B5EF4-FFF2-40B4-BE49-F238E27FC236}">
                <a16:creationId xmlns:a16="http://schemas.microsoft.com/office/drawing/2014/main" id="{BEFEEF5E-C19A-12CA-F56F-CDD2C2E77724}"/>
              </a:ext>
            </a:extLst>
          </p:cNvPr>
          <p:cNvSpPr/>
          <p:nvPr/>
        </p:nvSpPr>
        <p:spPr>
          <a:xfrm>
            <a:off x="501113" y="1465675"/>
            <a:ext cx="286327" cy="381001"/>
          </a:xfrm>
          <a:prstGeom prst="rtTriangle">
            <a:avLst/>
          </a:prstGeom>
          <a:solidFill>
            <a:srgbClr val="C1D8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10">
            <a:extLst>
              <a:ext uri="{FF2B5EF4-FFF2-40B4-BE49-F238E27FC236}">
                <a16:creationId xmlns:a16="http://schemas.microsoft.com/office/drawing/2014/main" id="{1509A5AA-9403-DDBA-5130-BF3DF43B83F1}"/>
              </a:ext>
            </a:extLst>
          </p:cNvPr>
          <p:cNvSpPr txBox="1">
            <a:spLocks/>
          </p:cNvSpPr>
          <p:nvPr/>
        </p:nvSpPr>
        <p:spPr>
          <a:xfrm>
            <a:off x="341772" y="1941172"/>
            <a:ext cx="6174458" cy="452499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Aft>
                <a:spcPts val="800"/>
              </a:spcAft>
              <a:buFont typeface="Arial" panose="020B0604020202020204" pitchFamily="34" charset="0"/>
              <a:buChar char="•"/>
            </a:pPr>
            <a:endParaRPr lang="en-GB" sz="1800" dirty="0"/>
          </a:p>
        </p:txBody>
      </p:sp>
      <p:sp>
        <p:nvSpPr>
          <p:cNvPr id="19" name="TextBox 18">
            <a:extLst>
              <a:ext uri="{FF2B5EF4-FFF2-40B4-BE49-F238E27FC236}">
                <a16:creationId xmlns:a16="http://schemas.microsoft.com/office/drawing/2014/main" id="{5E83A381-E331-D1AA-5F4F-8FAD4B6BB0D8}"/>
              </a:ext>
            </a:extLst>
          </p:cNvPr>
          <p:cNvSpPr txBox="1"/>
          <p:nvPr/>
        </p:nvSpPr>
        <p:spPr>
          <a:xfrm>
            <a:off x="787440" y="1742229"/>
            <a:ext cx="10763786" cy="4185761"/>
          </a:xfrm>
          <a:prstGeom prst="rect">
            <a:avLst/>
          </a:prstGeom>
          <a:noFill/>
        </p:spPr>
        <p:txBody>
          <a:bodyPr wrap="square">
            <a:spAutoFit/>
          </a:bodyPr>
          <a:lstStyle/>
          <a:p>
            <a:pPr marL="571500" indent="-571500">
              <a:spcBef>
                <a:spcPts val="1200"/>
              </a:spcBef>
              <a:buFont typeface="Wingdings" panose="05000000000000000000" pitchFamily="2" charset="2"/>
              <a:buChar char="Ø"/>
            </a:pPr>
            <a:r>
              <a:rPr lang="en-GB" sz="2400" dirty="0"/>
              <a:t>Understand how to translate products/services into manufacturing requirements.</a:t>
            </a:r>
          </a:p>
          <a:p>
            <a:pPr marL="571500" indent="-571500">
              <a:spcBef>
                <a:spcPts val="1200"/>
              </a:spcBef>
              <a:buFont typeface="Wingdings" panose="05000000000000000000" pitchFamily="2" charset="2"/>
              <a:buChar char="Ø"/>
            </a:pPr>
            <a:r>
              <a:rPr lang="en-GB" sz="2400" dirty="0"/>
              <a:t>Differentiate types of processes and explain their characteristics.</a:t>
            </a:r>
          </a:p>
          <a:p>
            <a:pPr marL="571500" indent="-571500">
              <a:spcBef>
                <a:spcPts val="1200"/>
              </a:spcBef>
              <a:buFont typeface="Wingdings" panose="05000000000000000000" pitchFamily="2" charset="2"/>
              <a:buChar char="Ø"/>
            </a:pPr>
            <a:r>
              <a:rPr lang="en-GB" sz="2400" dirty="0"/>
              <a:t>Identify the elements to consider when designing manufacturing processes. </a:t>
            </a:r>
          </a:p>
          <a:p>
            <a:pPr marL="571500" indent="-571500">
              <a:spcBef>
                <a:spcPts val="1200"/>
              </a:spcBef>
              <a:buFont typeface="Wingdings" panose="05000000000000000000" pitchFamily="2" charset="2"/>
              <a:buChar char="Ø"/>
            </a:pPr>
            <a:r>
              <a:rPr lang="en-GB" sz="2400" dirty="0"/>
              <a:t>Identify and describe different types of layouts.</a:t>
            </a:r>
          </a:p>
          <a:p>
            <a:pPr marL="571500" indent="-571500">
              <a:spcBef>
                <a:spcPts val="1200"/>
              </a:spcBef>
              <a:buFont typeface="Wingdings" panose="05000000000000000000" pitchFamily="2" charset="2"/>
              <a:buChar char="Ø"/>
            </a:pPr>
            <a:r>
              <a:rPr lang="en-GB" sz="2400" dirty="0"/>
              <a:t>Understand the role of Lean approach to ensure the efficient management of manufacturing operations.</a:t>
            </a:r>
          </a:p>
          <a:p>
            <a:pPr marL="571500" indent="-571500">
              <a:spcBef>
                <a:spcPts val="1200"/>
              </a:spcBef>
              <a:buFont typeface="Wingdings" panose="05000000000000000000" pitchFamily="2" charset="2"/>
              <a:buChar char="Ø"/>
            </a:pPr>
            <a:endParaRPr lang="en-GB" sz="2400" dirty="0"/>
          </a:p>
        </p:txBody>
      </p:sp>
    </p:spTree>
    <p:extLst>
      <p:ext uri="{BB962C8B-B14F-4D97-AF65-F5344CB8AC3E}">
        <p14:creationId xmlns:p14="http://schemas.microsoft.com/office/powerpoint/2010/main" val="336162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71A89C1-705F-DC8C-209D-AA60D0355E94}"/>
              </a:ext>
            </a:extLst>
          </p:cNvPr>
          <p:cNvCxnSpPr>
            <a:cxnSpLocks/>
          </p:cNvCxnSpPr>
          <p:nvPr/>
        </p:nvCxnSpPr>
        <p:spPr>
          <a:xfrm>
            <a:off x="158620" y="6620428"/>
            <a:ext cx="10840306" cy="0"/>
          </a:xfrm>
          <a:prstGeom prst="line">
            <a:avLst/>
          </a:prstGeom>
          <a:ln>
            <a:solidFill>
              <a:srgbClr val="C1D72F"/>
            </a:solidFill>
          </a:ln>
        </p:spPr>
        <p:style>
          <a:lnRef idx="1">
            <a:schemeClr val="accent1"/>
          </a:lnRef>
          <a:fillRef idx="0">
            <a:schemeClr val="accent1"/>
          </a:fillRef>
          <a:effectRef idx="0">
            <a:schemeClr val="accent1"/>
          </a:effectRef>
          <a:fontRef idx="minor">
            <a:schemeClr val="tx1"/>
          </a:fontRef>
        </p:style>
      </p:cxnSp>
      <p:sp>
        <p:nvSpPr>
          <p:cNvPr id="23" name="Slide Number Placeholder 10">
            <a:extLst>
              <a:ext uri="{FF2B5EF4-FFF2-40B4-BE49-F238E27FC236}">
                <a16:creationId xmlns:a16="http://schemas.microsoft.com/office/drawing/2014/main" id="{917B735F-ADD2-6A1E-2B80-19568A091298}"/>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1B6195-72C9-4FAE-85A2-892D04A20BBB}" type="slidenum">
              <a:rPr lang="en-GB" smtClean="0"/>
              <a:pPr/>
              <a:t>3</a:t>
            </a:fld>
            <a:endParaRPr lang="en-GB"/>
          </a:p>
        </p:txBody>
      </p:sp>
      <p:sp>
        <p:nvSpPr>
          <p:cNvPr id="5" name="Rectangle 4">
            <a:extLst>
              <a:ext uri="{FF2B5EF4-FFF2-40B4-BE49-F238E27FC236}">
                <a16:creationId xmlns:a16="http://schemas.microsoft.com/office/drawing/2014/main" id="{AD5E07E7-8932-CCDB-0B1C-DCAD19792318}"/>
              </a:ext>
            </a:extLst>
          </p:cNvPr>
          <p:cNvSpPr/>
          <p:nvPr/>
        </p:nvSpPr>
        <p:spPr>
          <a:xfrm>
            <a:off x="0" y="0"/>
            <a:ext cx="4701309" cy="137315"/>
          </a:xfrm>
          <a:prstGeom prst="rect">
            <a:avLst/>
          </a:prstGeom>
          <a:solidFill>
            <a:srgbClr val="C1D7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CD067F7-DB0D-0C4D-52A4-33E7181CCDF7}"/>
              </a:ext>
            </a:extLst>
          </p:cNvPr>
          <p:cNvSpPr/>
          <p:nvPr/>
        </p:nvSpPr>
        <p:spPr>
          <a:xfrm>
            <a:off x="0" y="137315"/>
            <a:ext cx="12192000" cy="1019681"/>
          </a:xfrm>
          <a:prstGeom prst="rect">
            <a:avLst/>
          </a:prstGeom>
          <a:solidFill>
            <a:srgbClr val="4B4C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 Placeholder 8">
            <a:extLst>
              <a:ext uri="{FF2B5EF4-FFF2-40B4-BE49-F238E27FC236}">
                <a16:creationId xmlns:a16="http://schemas.microsoft.com/office/drawing/2014/main" id="{EE04C0D4-651F-E6B5-32BF-75512BA0C8F8}"/>
              </a:ext>
            </a:extLst>
          </p:cNvPr>
          <p:cNvSpPr txBox="1">
            <a:spLocks/>
          </p:cNvSpPr>
          <p:nvPr/>
        </p:nvSpPr>
        <p:spPr>
          <a:xfrm>
            <a:off x="503433" y="363959"/>
            <a:ext cx="9928225" cy="58776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dirty="0"/>
              <a:t>Operations Management context-Recap</a:t>
            </a:r>
            <a:endParaRPr lang="en-GB" dirty="0"/>
          </a:p>
        </p:txBody>
      </p:sp>
      <p:sp>
        <p:nvSpPr>
          <p:cNvPr id="2" name="Right Triangle 1">
            <a:extLst>
              <a:ext uri="{FF2B5EF4-FFF2-40B4-BE49-F238E27FC236}">
                <a16:creationId xmlns:a16="http://schemas.microsoft.com/office/drawing/2014/main" id="{BEFEEF5E-C19A-12CA-F56F-CDD2C2E77724}"/>
              </a:ext>
            </a:extLst>
          </p:cNvPr>
          <p:cNvSpPr/>
          <p:nvPr/>
        </p:nvSpPr>
        <p:spPr>
          <a:xfrm>
            <a:off x="360269" y="1382268"/>
            <a:ext cx="286327" cy="381001"/>
          </a:xfrm>
          <a:prstGeom prst="rtTriangle">
            <a:avLst/>
          </a:prstGeom>
          <a:solidFill>
            <a:srgbClr val="C1D8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98AB0319-E353-5A74-6A20-D3283609A1D5}"/>
              </a:ext>
            </a:extLst>
          </p:cNvPr>
          <p:cNvPicPr>
            <a:picLocks noChangeAspect="1"/>
          </p:cNvPicPr>
          <p:nvPr/>
        </p:nvPicPr>
        <p:blipFill>
          <a:blip r:embed="rId3"/>
          <a:stretch>
            <a:fillRect/>
          </a:stretch>
        </p:blipFill>
        <p:spPr>
          <a:xfrm>
            <a:off x="1373181" y="1280766"/>
            <a:ext cx="9445637" cy="4910959"/>
          </a:xfrm>
          <a:prstGeom prst="rect">
            <a:avLst/>
          </a:prstGeom>
        </p:spPr>
      </p:pic>
      <p:sp>
        <p:nvSpPr>
          <p:cNvPr id="12" name="TextBox 8">
            <a:extLst>
              <a:ext uri="{FF2B5EF4-FFF2-40B4-BE49-F238E27FC236}">
                <a16:creationId xmlns:a16="http://schemas.microsoft.com/office/drawing/2014/main" id="{8431DBA8-D0C1-9106-CB6D-58DC01AD9122}"/>
              </a:ext>
            </a:extLst>
          </p:cNvPr>
          <p:cNvSpPr txBox="1"/>
          <p:nvPr/>
        </p:nvSpPr>
        <p:spPr>
          <a:xfrm>
            <a:off x="1434877" y="6023033"/>
            <a:ext cx="9383941" cy="73866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i="0" dirty="0">
                <a:solidFill>
                  <a:srgbClr val="555555"/>
                </a:solidFill>
                <a:effectLst/>
                <a:latin typeface="robotoregular"/>
              </a:rPr>
              <a:t>Slack, Nigel, and Alistair Brandon-Jones. </a:t>
            </a:r>
            <a:r>
              <a:rPr lang="en-US" sz="1400" b="0" i="1" dirty="0">
                <a:solidFill>
                  <a:srgbClr val="555555"/>
                </a:solidFill>
                <a:effectLst/>
                <a:latin typeface="robotoregular"/>
              </a:rPr>
              <a:t>Operations Management</a:t>
            </a:r>
            <a:r>
              <a:rPr lang="en-US" sz="1400" b="0" i="0" dirty="0">
                <a:solidFill>
                  <a:srgbClr val="555555"/>
                </a:solidFill>
                <a:effectLst/>
                <a:latin typeface="robotoregular"/>
              </a:rPr>
              <a:t>, Pearson Education, Limited, 2019.</a:t>
            </a:r>
            <a:r>
              <a:rPr lang="en-US" sz="1400" b="0" i="1" dirty="0">
                <a:solidFill>
                  <a:srgbClr val="555555"/>
                </a:solidFill>
                <a:effectLst/>
                <a:latin typeface="robotoregular"/>
              </a:rPr>
              <a:t> ProQuest </a:t>
            </a:r>
            <a:r>
              <a:rPr lang="en-US" sz="1400" b="0" i="1" dirty="0" err="1">
                <a:solidFill>
                  <a:srgbClr val="555555"/>
                </a:solidFill>
                <a:effectLst/>
                <a:latin typeface="robotoregular"/>
              </a:rPr>
              <a:t>Ebook</a:t>
            </a:r>
            <a:r>
              <a:rPr lang="en-US" sz="1400" b="0" i="1" dirty="0">
                <a:solidFill>
                  <a:srgbClr val="555555"/>
                </a:solidFill>
                <a:effectLst/>
                <a:latin typeface="robotoregular"/>
              </a:rPr>
              <a:t> Central</a:t>
            </a:r>
            <a:r>
              <a:rPr lang="en-US" sz="1400" b="0" i="0" dirty="0">
                <a:solidFill>
                  <a:srgbClr val="555555"/>
                </a:solidFill>
                <a:effectLst/>
                <a:latin typeface="robotoregular"/>
              </a:rPr>
              <a:t>, </a:t>
            </a:r>
            <a:r>
              <a:rPr lang="en-US" sz="1400" b="0" i="0" dirty="0">
                <a:solidFill>
                  <a:srgbClr val="555555"/>
                </a:solidFill>
                <a:effectLst/>
                <a:latin typeface="robotoregular"/>
                <a:hlinkClick r:id="rId4"/>
              </a:rPr>
              <a:t>http://ebookcentral.proquest.com/lib/warw/detail.action?docID=5751937</a:t>
            </a:r>
            <a:r>
              <a:rPr lang="en-US" sz="1400" b="0" i="0" dirty="0">
                <a:solidFill>
                  <a:srgbClr val="555555"/>
                </a:solidFill>
                <a:effectLst/>
                <a:latin typeface="robotoregular"/>
              </a:rPr>
              <a:t> .</a:t>
            </a:r>
            <a:br>
              <a:rPr lang="en-US" sz="1400" dirty="0"/>
            </a:br>
            <a:endParaRPr lang="en-US" sz="1400" dirty="0"/>
          </a:p>
        </p:txBody>
      </p:sp>
    </p:spTree>
    <p:extLst>
      <p:ext uri="{BB962C8B-B14F-4D97-AF65-F5344CB8AC3E}">
        <p14:creationId xmlns:p14="http://schemas.microsoft.com/office/powerpoint/2010/main" val="1714490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71A89C1-705F-DC8C-209D-AA60D0355E94}"/>
              </a:ext>
            </a:extLst>
          </p:cNvPr>
          <p:cNvCxnSpPr>
            <a:cxnSpLocks/>
          </p:cNvCxnSpPr>
          <p:nvPr/>
        </p:nvCxnSpPr>
        <p:spPr>
          <a:xfrm>
            <a:off x="158620" y="6620428"/>
            <a:ext cx="10840306" cy="0"/>
          </a:xfrm>
          <a:prstGeom prst="line">
            <a:avLst/>
          </a:prstGeom>
          <a:ln>
            <a:solidFill>
              <a:srgbClr val="C1D72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AD5E07E7-8932-CCDB-0B1C-DCAD19792318}"/>
              </a:ext>
            </a:extLst>
          </p:cNvPr>
          <p:cNvSpPr/>
          <p:nvPr/>
        </p:nvSpPr>
        <p:spPr>
          <a:xfrm>
            <a:off x="0" y="0"/>
            <a:ext cx="4701309" cy="137315"/>
          </a:xfrm>
          <a:prstGeom prst="rect">
            <a:avLst/>
          </a:prstGeom>
          <a:solidFill>
            <a:srgbClr val="C1D7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CD067F7-DB0D-0C4D-52A4-33E7181CCDF7}"/>
              </a:ext>
            </a:extLst>
          </p:cNvPr>
          <p:cNvSpPr/>
          <p:nvPr/>
        </p:nvSpPr>
        <p:spPr>
          <a:xfrm>
            <a:off x="0" y="137315"/>
            <a:ext cx="12192000" cy="1019681"/>
          </a:xfrm>
          <a:prstGeom prst="rect">
            <a:avLst/>
          </a:prstGeom>
          <a:solidFill>
            <a:srgbClr val="4B4C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 Placeholder 8">
            <a:extLst>
              <a:ext uri="{FF2B5EF4-FFF2-40B4-BE49-F238E27FC236}">
                <a16:creationId xmlns:a16="http://schemas.microsoft.com/office/drawing/2014/main" id="{EE04C0D4-651F-E6B5-32BF-75512BA0C8F8}"/>
              </a:ext>
            </a:extLst>
          </p:cNvPr>
          <p:cNvSpPr txBox="1">
            <a:spLocks/>
          </p:cNvSpPr>
          <p:nvPr/>
        </p:nvSpPr>
        <p:spPr>
          <a:xfrm>
            <a:off x="503433" y="363959"/>
            <a:ext cx="11688567" cy="58776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Product and Process Design</a:t>
            </a:r>
          </a:p>
        </p:txBody>
      </p:sp>
      <p:sp>
        <p:nvSpPr>
          <p:cNvPr id="26" name="Content Placeholder 4">
            <a:extLst>
              <a:ext uri="{FF2B5EF4-FFF2-40B4-BE49-F238E27FC236}">
                <a16:creationId xmlns:a16="http://schemas.microsoft.com/office/drawing/2014/main" id="{1FA8F7C1-DA28-21A7-5A97-7DB5DAC1EDBE}"/>
              </a:ext>
            </a:extLst>
          </p:cNvPr>
          <p:cNvSpPr txBox="1">
            <a:spLocks/>
          </p:cNvSpPr>
          <p:nvPr/>
        </p:nvSpPr>
        <p:spPr bwMode="auto">
          <a:xfrm>
            <a:off x="239788" y="1638798"/>
            <a:ext cx="11365753" cy="2256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Tx/>
              <a:buBlip>
                <a:blip r:embed="rId3"/>
              </a:buBlip>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buFont typeface="Arial" panose="020B0604020202020204" pitchFamily="34" charset="0"/>
              <a:buChar char="•"/>
            </a:pPr>
            <a:r>
              <a:rPr lang="en-GB" sz="1600" kern="0" dirty="0"/>
              <a:t>The design elements for both type of industries services (intangible) and manufacturing (tangible) are equally important.</a:t>
            </a:r>
          </a:p>
          <a:p>
            <a:pPr>
              <a:buFont typeface="Arial" panose="020B0604020202020204" pitchFamily="34" charset="0"/>
              <a:buChar char="•"/>
            </a:pPr>
            <a:endParaRPr lang="en-GB" sz="1600" kern="0" dirty="0"/>
          </a:p>
          <a:p>
            <a:pPr>
              <a:buFont typeface="Arial" panose="020B0604020202020204" pitchFamily="34" charset="0"/>
              <a:buChar char="•"/>
            </a:pPr>
            <a:endParaRPr lang="en-GB" sz="1600" kern="0" dirty="0"/>
          </a:p>
          <a:p>
            <a:pPr>
              <a:buFont typeface="Arial" panose="020B0604020202020204" pitchFamily="34" charset="0"/>
              <a:buChar char="•"/>
            </a:pPr>
            <a:endParaRPr lang="en-GB" sz="1600" kern="0" dirty="0"/>
          </a:p>
          <a:p>
            <a:pPr>
              <a:buFont typeface="Arial" panose="020B0604020202020204" pitchFamily="34" charset="0"/>
              <a:buChar char="•"/>
            </a:pPr>
            <a:endParaRPr lang="en-GB" sz="1600" kern="0" dirty="0"/>
          </a:p>
          <a:p>
            <a:pPr>
              <a:buFont typeface="Arial" panose="020B0604020202020204" pitchFamily="34" charset="0"/>
              <a:buChar char="•"/>
            </a:pPr>
            <a:endParaRPr lang="en-GB" sz="1600" kern="0" dirty="0"/>
          </a:p>
          <a:p>
            <a:pPr marL="0" indent="0">
              <a:buNone/>
            </a:pPr>
            <a:endParaRPr lang="en-GB" sz="1800" kern="0" dirty="0"/>
          </a:p>
          <a:p>
            <a:pPr>
              <a:buFont typeface="Arial" panose="020B0604020202020204" pitchFamily="34" charset="0"/>
              <a:buChar char="•"/>
            </a:pPr>
            <a:r>
              <a:rPr lang="en-GB" sz="1600" kern="0" dirty="0"/>
              <a:t>Operations: </a:t>
            </a:r>
          </a:p>
          <a:p>
            <a:pPr lvl="1">
              <a:buFont typeface="Wingdings" panose="05000000000000000000" pitchFamily="2" charset="2"/>
              <a:buChar char="ü"/>
            </a:pPr>
            <a:r>
              <a:rPr lang="en-GB" sz="1200" kern="0" dirty="0"/>
              <a:t>What are the production needs of the proposed new product and how do they match our existing resources? </a:t>
            </a:r>
          </a:p>
          <a:p>
            <a:pPr lvl="1">
              <a:buFont typeface="Wingdings" panose="05000000000000000000" pitchFamily="2" charset="2"/>
              <a:buChar char="ü"/>
            </a:pPr>
            <a:r>
              <a:rPr lang="en-GB" sz="1200" kern="0" dirty="0"/>
              <a:t>Will we need new facilities and equipment? </a:t>
            </a:r>
          </a:p>
          <a:p>
            <a:pPr lvl="1">
              <a:buFont typeface="Wingdings" panose="05000000000000000000" pitchFamily="2" charset="2"/>
              <a:buChar char="ü"/>
            </a:pPr>
            <a:r>
              <a:rPr lang="en-GB" sz="1200" kern="0" dirty="0"/>
              <a:t>Do we have the </a:t>
            </a:r>
            <a:r>
              <a:rPr lang="en-GB" sz="1200" kern="0" dirty="0" err="1"/>
              <a:t>labor</a:t>
            </a:r>
            <a:r>
              <a:rPr lang="en-GB" sz="1200" kern="0" dirty="0"/>
              <a:t> skills to make the product? </a:t>
            </a:r>
          </a:p>
          <a:p>
            <a:pPr lvl="1">
              <a:buFont typeface="Wingdings" panose="05000000000000000000" pitchFamily="2" charset="2"/>
              <a:buChar char="ü"/>
            </a:pPr>
            <a:r>
              <a:rPr lang="en-GB" sz="1200" kern="0" dirty="0"/>
              <a:t>Can the material for production be readily obtained? </a:t>
            </a:r>
          </a:p>
          <a:p>
            <a:pPr marL="342900" lvl="1" indent="-342900">
              <a:buFont typeface="Arial" panose="020B0604020202020204" pitchFamily="34" charset="0"/>
              <a:buChar char="•"/>
            </a:pPr>
            <a:r>
              <a:rPr lang="en-GB" sz="1600" kern="0" dirty="0"/>
              <a:t>Marketing: </a:t>
            </a:r>
          </a:p>
          <a:p>
            <a:pPr lvl="1">
              <a:buFont typeface="Wingdings" panose="05000000000000000000" pitchFamily="2" charset="2"/>
              <a:buChar char="ü"/>
            </a:pPr>
            <a:r>
              <a:rPr lang="en-GB" sz="1200" kern="0" dirty="0"/>
              <a:t>What is the potential size of the market for the proposed new product? </a:t>
            </a:r>
          </a:p>
          <a:p>
            <a:pPr lvl="1">
              <a:buFont typeface="Wingdings" panose="05000000000000000000" pitchFamily="2" charset="2"/>
              <a:buChar char="ü"/>
            </a:pPr>
            <a:r>
              <a:rPr lang="en-GB" sz="1200" kern="0" dirty="0"/>
              <a:t>How much effort will be needed to develop a market for the product, and what is the long-term product potential? </a:t>
            </a:r>
          </a:p>
          <a:p>
            <a:pPr marL="342900" lvl="1" indent="-342900">
              <a:buFont typeface="Arial" panose="020B0604020202020204" pitchFamily="34" charset="0"/>
              <a:buChar char="•"/>
            </a:pPr>
            <a:r>
              <a:rPr lang="en-GB" sz="1600" kern="0" dirty="0"/>
              <a:t>Finance: </a:t>
            </a:r>
          </a:p>
          <a:p>
            <a:pPr lvl="1">
              <a:buFont typeface="Wingdings" panose="05000000000000000000" pitchFamily="2" charset="2"/>
              <a:buChar char="ü"/>
            </a:pPr>
            <a:r>
              <a:rPr lang="en-GB" sz="1200" kern="0" dirty="0"/>
              <a:t>The production of a new product is a financial investment like any other. </a:t>
            </a:r>
          </a:p>
          <a:p>
            <a:pPr lvl="1">
              <a:buFont typeface="Wingdings" panose="05000000000000000000" pitchFamily="2" charset="2"/>
              <a:buChar char="ü"/>
            </a:pPr>
            <a:r>
              <a:rPr lang="en-GB" sz="1200" kern="0" dirty="0"/>
              <a:t>What is the proposed new product’s financial potential, cost, and return on investment?</a:t>
            </a:r>
          </a:p>
          <a:p>
            <a:endParaRPr lang="en-GB" sz="1800" kern="0" dirty="0"/>
          </a:p>
          <a:p>
            <a:endParaRPr lang="en-GB" sz="1800" kern="0" dirty="0"/>
          </a:p>
          <a:p>
            <a:endParaRPr lang="en-GB" sz="1800" kern="0" dirty="0"/>
          </a:p>
          <a:p>
            <a:endParaRPr lang="en-GB" sz="800" kern="0" dirty="0"/>
          </a:p>
        </p:txBody>
      </p:sp>
      <p:grpSp>
        <p:nvGrpSpPr>
          <p:cNvPr id="44" name="Group 43">
            <a:extLst>
              <a:ext uri="{FF2B5EF4-FFF2-40B4-BE49-F238E27FC236}">
                <a16:creationId xmlns:a16="http://schemas.microsoft.com/office/drawing/2014/main" id="{43C01D7E-2795-C213-BC09-547E60A245D9}"/>
              </a:ext>
            </a:extLst>
          </p:cNvPr>
          <p:cNvGrpSpPr/>
          <p:nvPr/>
        </p:nvGrpSpPr>
        <p:grpSpPr>
          <a:xfrm>
            <a:off x="2350654" y="2067119"/>
            <a:ext cx="7742710" cy="2047224"/>
            <a:chOff x="2182642" y="2251280"/>
            <a:chExt cx="7742710" cy="2047224"/>
          </a:xfrm>
        </p:grpSpPr>
        <p:grpSp>
          <p:nvGrpSpPr>
            <p:cNvPr id="2" name="Group 1">
              <a:extLst>
                <a:ext uri="{FF2B5EF4-FFF2-40B4-BE49-F238E27FC236}">
                  <a16:creationId xmlns:a16="http://schemas.microsoft.com/office/drawing/2014/main" id="{79F8A2EE-D67E-610F-67FB-3A1FB1F07B14}"/>
                </a:ext>
              </a:extLst>
            </p:cNvPr>
            <p:cNvGrpSpPr/>
            <p:nvPr/>
          </p:nvGrpSpPr>
          <p:grpSpPr>
            <a:xfrm>
              <a:off x="2266648" y="2251280"/>
              <a:ext cx="7658704" cy="2047224"/>
              <a:chOff x="510266" y="2006410"/>
              <a:chExt cx="6189438" cy="1878164"/>
            </a:xfrm>
          </p:grpSpPr>
          <p:graphicFrame>
            <p:nvGraphicFramePr>
              <p:cNvPr id="3" name="Content Placeholder 6" descr="SmartArt Process diagram">
                <a:extLst>
                  <a:ext uri="{FF2B5EF4-FFF2-40B4-BE49-F238E27FC236}">
                    <a16:creationId xmlns:a16="http://schemas.microsoft.com/office/drawing/2014/main" id="{6480DADB-175D-ABFF-4E69-51D5BEC14120}"/>
                  </a:ext>
                </a:extLst>
              </p:cNvPr>
              <p:cNvGraphicFramePr>
                <a:graphicFrameLocks/>
              </p:cNvGraphicFramePr>
              <p:nvPr>
                <p:extLst>
                  <p:ext uri="{D42A27DB-BD31-4B8C-83A1-F6EECF244321}">
                    <p14:modId xmlns:p14="http://schemas.microsoft.com/office/powerpoint/2010/main" val="2085461065"/>
                  </p:ext>
                </p:extLst>
              </p:nvPr>
            </p:nvGraphicFramePr>
            <p:xfrm>
              <a:off x="510266" y="2006410"/>
              <a:ext cx="6189438" cy="18781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Rectangle 18" descr="Red square">
                <a:extLst>
                  <a:ext uri="{FF2B5EF4-FFF2-40B4-BE49-F238E27FC236}">
                    <a16:creationId xmlns:a16="http://schemas.microsoft.com/office/drawing/2014/main" id="{7233E1D9-7EFF-2C7F-246B-107C579FDFA8}"/>
                  </a:ext>
                </a:extLst>
              </p:cNvPr>
              <p:cNvSpPr/>
              <p:nvPr/>
            </p:nvSpPr>
            <p:spPr>
              <a:xfrm>
                <a:off x="592946" y="2397367"/>
                <a:ext cx="535498" cy="33099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800" dirty="0"/>
              </a:p>
            </p:txBody>
          </p:sp>
          <p:sp>
            <p:nvSpPr>
              <p:cNvPr id="25" name="Rectangle 24" descr="Orange square">
                <a:extLst>
                  <a:ext uri="{FF2B5EF4-FFF2-40B4-BE49-F238E27FC236}">
                    <a16:creationId xmlns:a16="http://schemas.microsoft.com/office/drawing/2014/main" id="{192D2072-9600-19B0-0A9F-448E6563562C}"/>
                  </a:ext>
                </a:extLst>
              </p:cNvPr>
              <p:cNvSpPr/>
              <p:nvPr/>
            </p:nvSpPr>
            <p:spPr>
              <a:xfrm>
                <a:off x="2188288" y="2276639"/>
                <a:ext cx="516698" cy="45172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800" dirty="0"/>
              </a:p>
            </p:txBody>
          </p:sp>
          <p:pic>
            <p:nvPicPr>
              <p:cNvPr id="27" name="Graphic 26" descr="Money outline">
                <a:extLst>
                  <a:ext uri="{FF2B5EF4-FFF2-40B4-BE49-F238E27FC236}">
                    <a16:creationId xmlns:a16="http://schemas.microsoft.com/office/drawing/2014/main" id="{2194418D-F3BD-8B35-1A31-41395BDE0C0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86286" y="2366524"/>
                <a:ext cx="324000" cy="373108"/>
              </a:xfrm>
              <a:prstGeom prst="rect">
                <a:avLst/>
              </a:prstGeom>
            </p:spPr>
          </p:pic>
          <p:pic>
            <p:nvPicPr>
              <p:cNvPr id="28" name="Graphic 27" descr="Clipboard Badge with solid fill">
                <a:extLst>
                  <a:ext uri="{FF2B5EF4-FFF2-40B4-BE49-F238E27FC236}">
                    <a16:creationId xmlns:a16="http://schemas.microsoft.com/office/drawing/2014/main" id="{2416909F-9DF6-80B0-B641-849D93FADD2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295065" y="2366524"/>
                <a:ext cx="324000" cy="373108"/>
              </a:xfrm>
              <a:prstGeom prst="rect">
                <a:avLst/>
              </a:prstGeom>
            </p:spPr>
          </p:pic>
          <p:grpSp>
            <p:nvGrpSpPr>
              <p:cNvPr id="29" name="Group 28">
                <a:extLst>
                  <a:ext uri="{FF2B5EF4-FFF2-40B4-BE49-F238E27FC236}">
                    <a16:creationId xmlns:a16="http://schemas.microsoft.com/office/drawing/2014/main" id="{DCE22109-9F97-943F-DE39-4B34120FE2BD}"/>
                  </a:ext>
                </a:extLst>
              </p:cNvPr>
              <p:cNvGrpSpPr/>
              <p:nvPr/>
            </p:nvGrpSpPr>
            <p:grpSpPr>
              <a:xfrm>
                <a:off x="5220072" y="2264232"/>
                <a:ext cx="516698" cy="451726"/>
                <a:chOff x="5371536" y="2298255"/>
                <a:chExt cx="516698" cy="392270"/>
              </a:xfrm>
            </p:grpSpPr>
            <p:sp>
              <p:nvSpPr>
                <p:cNvPr id="34" name="Rectangle 33" descr="Yellow square">
                  <a:extLst>
                    <a:ext uri="{FF2B5EF4-FFF2-40B4-BE49-F238E27FC236}">
                      <a16:creationId xmlns:a16="http://schemas.microsoft.com/office/drawing/2014/main" id="{97F76E22-720A-AF17-3631-604A7B6A30B2}"/>
                    </a:ext>
                  </a:extLst>
                </p:cNvPr>
                <p:cNvSpPr/>
                <p:nvPr/>
              </p:nvSpPr>
              <p:spPr>
                <a:xfrm>
                  <a:off x="5371536" y="2298255"/>
                  <a:ext cx="516698" cy="39227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800" dirty="0"/>
                </a:p>
              </p:txBody>
            </p:sp>
            <p:pic>
              <p:nvPicPr>
                <p:cNvPr id="35" name="Graphic 34" descr="Yoga with solid fill">
                  <a:extLst>
                    <a:ext uri="{FF2B5EF4-FFF2-40B4-BE49-F238E27FC236}">
                      <a16:creationId xmlns:a16="http://schemas.microsoft.com/office/drawing/2014/main" id="{DAF6AE4E-5EFC-74E1-2C58-70A8B59D252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478962" y="2366524"/>
                  <a:ext cx="324000" cy="324000"/>
                </a:xfrm>
                <a:prstGeom prst="rect">
                  <a:avLst/>
                </a:prstGeom>
              </p:spPr>
            </p:pic>
          </p:grpSp>
          <p:grpSp>
            <p:nvGrpSpPr>
              <p:cNvPr id="30" name="Group 29">
                <a:extLst>
                  <a:ext uri="{FF2B5EF4-FFF2-40B4-BE49-F238E27FC236}">
                    <a16:creationId xmlns:a16="http://schemas.microsoft.com/office/drawing/2014/main" id="{F23FFFA3-8C24-D45D-0558-AFFF1DAF99D8}"/>
                  </a:ext>
                </a:extLst>
              </p:cNvPr>
              <p:cNvGrpSpPr/>
              <p:nvPr/>
            </p:nvGrpSpPr>
            <p:grpSpPr>
              <a:xfrm>
                <a:off x="3643530" y="2263715"/>
                <a:ext cx="516698" cy="491501"/>
                <a:chOff x="3787546" y="2263714"/>
                <a:chExt cx="516698" cy="426810"/>
              </a:xfrm>
            </p:grpSpPr>
            <p:sp>
              <p:nvSpPr>
                <p:cNvPr id="31" name="Rectangle 30" descr="Orange square">
                  <a:extLst>
                    <a:ext uri="{FF2B5EF4-FFF2-40B4-BE49-F238E27FC236}">
                      <a16:creationId xmlns:a16="http://schemas.microsoft.com/office/drawing/2014/main" id="{298B9151-B737-921B-1AC7-9CCEE717388B}"/>
                    </a:ext>
                  </a:extLst>
                </p:cNvPr>
                <p:cNvSpPr/>
                <p:nvPr/>
              </p:nvSpPr>
              <p:spPr>
                <a:xfrm>
                  <a:off x="3787546" y="2263714"/>
                  <a:ext cx="516698" cy="39227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800" dirty="0"/>
                </a:p>
              </p:txBody>
            </p:sp>
            <p:pic>
              <p:nvPicPr>
                <p:cNvPr id="32" name="Graphic 31" descr="Research">
                  <a:extLst>
                    <a:ext uri="{FF2B5EF4-FFF2-40B4-BE49-F238E27FC236}">
                      <a16:creationId xmlns:a16="http://schemas.microsoft.com/office/drawing/2014/main" id="{9B817019-6554-EF12-0CB6-FB233221D01F}"/>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891719" y="2366524"/>
                  <a:ext cx="324000" cy="324000"/>
                </a:xfrm>
                <a:prstGeom prst="rect">
                  <a:avLst/>
                </a:prstGeom>
              </p:spPr>
            </p:pic>
            <p:pic>
              <p:nvPicPr>
                <p:cNvPr id="33" name="Graphic 32" descr="Clock">
                  <a:extLst>
                    <a:ext uri="{FF2B5EF4-FFF2-40B4-BE49-F238E27FC236}">
                      <a16:creationId xmlns:a16="http://schemas.microsoft.com/office/drawing/2014/main" id="{F3EB5109-D2FC-C0A1-437F-7F72352FEFD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873473" y="2360062"/>
                  <a:ext cx="324000" cy="324000"/>
                </a:xfrm>
                <a:prstGeom prst="rect">
                  <a:avLst/>
                </a:prstGeom>
              </p:spPr>
            </p:pic>
          </p:grpSp>
        </p:grpSp>
        <p:pic>
          <p:nvPicPr>
            <p:cNvPr id="43" name="Graphic 42" descr="Person with idea outline">
              <a:extLst>
                <a:ext uri="{FF2B5EF4-FFF2-40B4-BE49-F238E27FC236}">
                  <a16:creationId xmlns:a16="http://schemas.microsoft.com/office/drawing/2014/main" id="{C3E82195-5031-3ED4-56DA-63151C72640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182642" y="2538229"/>
              <a:ext cx="914400" cy="914400"/>
            </a:xfrm>
            <a:prstGeom prst="rect">
              <a:avLst/>
            </a:prstGeom>
          </p:spPr>
        </p:pic>
      </p:grpSp>
    </p:spTree>
    <p:extLst>
      <p:ext uri="{BB962C8B-B14F-4D97-AF65-F5344CB8AC3E}">
        <p14:creationId xmlns:p14="http://schemas.microsoft.com/office/powerpoint/2010/main" val="256180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xEl>
                                              <p:pRg st="16" end="1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71A89C1-705F-DC8C-209D-AA60D0355E94}"/>
              </a:ext>
            </a:extLst>
          </p:cNvPr>
          <p:cNvCxnSpPr>
            <a:cxnSpLocks/>
          </p:cNvCxnSpPr>
          <p:nvPr/>
        </p:nvCxnSpPr>
        <p:spPr>
          <a:xfrm>
            <a:off x="158620" y="6620428"/>
            <a:ext cx="10840306" cy="0"/>
          </a:xfrm>
          <a:prstGeom prst="line">
            <a:avLst/>
          </a:prstGeom>
          <a:ln>
            <a:solidFill>
              <a:srgbClr val="C1D72F"/>
            </a:solidFill>
          </a:ln>
        </p:spPr>
        <p:style>
          <a:lnRef idx="1">
            <a:schemeClr val="accent1"/>
          </a:lnRef>
          <a:fillRef idx="0">
            <a:schemeClr val="accent1"/>
          </a:fillRef>
          <a:effectRef idx="0">
            <a:schemeClr val="accent1"/>
          </a:effectRef>
          <a:fontRef idx="minor">
            <a:schemeClr val="tx1"/>
          </a:fontRef>
        </p:style>
      </p:cxnSp>
      <p:sp>
        <p:nvSpPr>
          <p:cNvPr id="23" name="Slide Number Placeholder 10">
            <a:extLst>
              <a:ext uri="{FF2B5EF4-FFF2-40B4-BE49-F238E27FC236}">
                <a16:creationId xmlns:a16="http://schemas.microsoft.com/office/drawing/2014/main" id="{917B735F-ADD2-6A1E-2B80-19568A091298}"/>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1B6195-72C9-4FAE-85A2-892D04A20BBB}" type="slidenum">
              <a:rPr lang="en-GB" smtClean="0"/>
              <a:pPr/>
              <a:t>5</a:t>
            </a:fld>
            <a:endParaRPr lang="en-GB"/>
          </a:p>
        </p:txBody>
      </p:sp>
      <p:sp>
        <p:nvSpPr>
          <p:cNvPr id="5" name="Rectangle 4">
            <a:extLst>
              <a:ext uri="{FF2B5EF4-FFF2-40B4-BE49-F238E27FC236}">
                <a16:creationId xmlns:a16="http://schemas.microsoft.com/office/drawing/2014/main" id="{AD5E07E7-8932-CCDB-0B1C-DCAD19792318}"/>
              </a:ext>
            </a:extLst>
          </p:cNvPr>
          <p:cNvSpPr/>
          <p:nvPr/>
        </p:nvSpPr>
        <p:spPr>
          <a:xfrm>
            <a:off x="0" y="0"/>
            <a:ext cx="4701309" cy="137315"/>
          </a:xfrm>
          <a:prstGeom prst="rect">
            <a:avLst/>
          </a:prstGeom>
          <a:solidFill>
            <a:srgbClr val="C1D7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CD067F7-DB0D-0C4D-52A4-33E7181CCDF7}"/>
              </a:ext>
            </a:extLst>
          </p:cNvPr>
          <p:cNvSpPr/>
          <p:nvPr/>
        </p:nvSpPr>
        <p:spPr>
          <a:xfrm>
            <a:off x="0" y="137315"/>
            <a:ext cx="12192000" cy="1019681"/>
          </a:xfrm>
          <a:prstGeom prst="rect">
            <a:avLst/>
          </a:prstGeom>
          <a:solidFill>
            <a:srgbClr val="4B4C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 Placeholder 8">
            <a:extLst>
              <a:ext uri="{FF2B5EF4-FFF2-40B4-BE49-F238E27FC236}">
                <a16:creationId xmlns:a16="http://schemas.microsoft.com/office/drawing/2014/main" id="{EE04C0D4-651F-E6B5-32BF-75512BA0C8F8}"/>
              </a:ext>
            </a:extLst>
          </p:cNvPr>
          <p:cNvSpPr txBox="1">
            <a:spLocks/>
          </p:cNvSpPr>
          <p:nvPr/>
        </p:nvSpPr>
        <p:spPr>
          <a:xfrm>
            <a:off x="503433" y="363959"/>
            <a:ext cx="11688567" cy="58776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Factors Impacting Product Desing </a:t>
            </a:r>
          </a:p>
        </p:txBody>
      </p:sp>
      <p:sp>
        <p:nvSpPr>
          <p:cNvPr id="8" name="Text Placeholder 7">
            <a:extLst>
              <a:ext uri="{FF2B5EF4-FFF2-40B4-BE49-F238E27FC236}">
                <a16:creationId xmlns:a16="http://schemas.microsoft.com/office/drawing/2014/main" id="{3C92E485-8EAF-3516-55CC-D2250167E396}"/>
              </a:ext>
            </a:extLst>
          </p:cNvPr>
          <p:cNvSpPr txBox="1">
            <a:spLocks/>
          </p:cNvSpPr>
          <p:nvPr/>
        </p:nvSpPr>
        <p:spPr>
          <a:xfrm>
            <a:off x="5468942" y="2313684"/>
            <a:ext cx="5381208" cy="17766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200" kern="0" dirty="0"/>
              <a:t>The design of products/services and the design of processes are interrelated and should be treated together. </a:t>
            </a:r>
          </a:p>
        </p:txBody>
      </p:sp>
      <p:graphicFrame>
        <p:nvGraphicFramePr>
          <p:cNvPr id="24" name="Diagram 23">
            <a:extLst>
              <a:ext uri="{FF2B5EF4-FFF2-40B4-BE49-F238E27FC236}">
                <a16:creationId xmlns:a16="http://schemas.microsoft.com/office/drawing/2014/main" id="{460E5DE5-E81F-F836-3B20-06097BBA6D62}"/>
              </a:ext>
            </a:extLst>
          </p:cNvPr>
          <p:cNvGraphicFramePr/>
          <p:nvPr>
            <p:extLst>
              <p:ext uri="{D42A27DB-BD31-4B8C-83A1-F6EECF244321}">
                <p14:modId xmlns:p14="http://schemas.microsoft.com/office/powerpoint/2010/main" val="3221825525"/>
              </p:ext>
            </p:extLst>
          </p:nvPr>
        </p:nvGraphicFramePr>
        <p:xfrm>
          <a:off x="835239" y="1925139"/>
          <a:ext cx="5381208" cy="1926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 name="Content Placeholder 4">
            <a:extLst>
              <a:ext uri="{FF2B5EF4-FFF2-40B4-BE49-F238E27FC236}">
                <a16:creationId xmlns:a16="http://schemas.microsoft.com/office/drawing/2014/main" id="{AE593B36-2A61-8644-A742-1A53B77B843B}"/>
              </a:ext>
            </a:extLst>
          </p:cNvPr>
          <p:cNvSpPr txBox="1">
            <a:spLocks/>
          </p:cNvSpPr>
          <p:nvPr/>
        </p:nvSpPr>
        <p:spPr bwMode="auto">
          <a:xfrm>
            <a:off x="835239" y="3851772"/>
            <a:ext cx="4378029" cy="1626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Tx/>
              <a:buBlip>
                <a:blip r:embed="rId8"/>
              </a:buBlip>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endParaRPr lang="en-GB" sz="2400" kern="0" dirty="0"/>
          </a:p>
          <a:p>
            <a:pPr marL="0" indent="0">
              <a:buNone/>
            </a:pPr>
            <a:r>
              <a:rPr lang="en-GB" sz="2400" kern="0" dirty="0"/>
              <a:t>Desing for Manufacture</a:t>
            </a:r>
            <a:endParaRPr lang="en-GB" sz="1800" kern="0" dirty="0"/>
          </a:p>
          <a:p>
            <a:pPr lvl="1">
              <a:buFont typeface="Wingdings" panose="05000000000000000000" pitchFamily="2" charset="2"/>
              <a:buChar char="ü"/>
            </a:pPr>
            <a:r>
              <a:rPr lang="en-GB" sz="1800" kern="0" dirty="0"/>
              <a:t>Desing simplification </a:t>
            </a:r>
          </a:p>
          <a:p>
            <a:pPr lvl="1">
              <a:buFont typeface="Wingdings" panose="05000000000000000000" pitchFamily="2" charset="2"/>
              <a:buChar char="ü"/>
            </a:pPr>
            <a:r>
              <a:rPr lang="en-GB" sz="1800" kern="0" dirty="0"/>
              <a:t>Desing standardization </a:t>
            </a:r>
          </a:p>
          <a:p>
            <a:pPr lvl="1">
              <a:buFont typeface="Wingdings" panose="05000000000000000000" pitchFamily="2" charset="2"/>
              <a:buChar char="ü"/>
            </a:pPr>
            <a:endParaRPr lang="en-GB" sz="1800" kern="0" dirty="0"/>
          </a:p>
          <a:p>
            <a:pPr marL="0" indent="0">
              <a:buNone/>
            </a:pPr>
            <a:endParaRPr lang="en-GB" sz="2800" kern="0" dirty="0"/>
          </a:p>
          <a:p>
            <a:endParaRPr lang="en-GB" sz="2800" kern="0" dirty="0"/>
          </a:p>
          <a:p>
            <a:endParaRPr lang="en-GB" sz="2800" kern="0" dirty="0"/>
          </a:p>
          <a:p>
            <a:endParaRPr lang="en-GB" sz="2800" kern="0" dirty="0"/>
          </a:p>
          <a:p>
            <a:endParaRPr lang="en-GB" sz="1050" kern="0" dirty="0"/>
          </a:p>
        </p:txBody>
      </p:sp>
      <p:sp>
        <p:nvSpPr>
          <p:cNvPr id="28" name="Arrow: Right 27">
            <a:extLst>
              <a:ext uri="{FF2B5EF4-FFF2-40B4-BE49-F238E27FC236}">
                <a16:creationId xmlns:a16="http://schemas.microsoft.com/office/drawing/2014/main" id="{4FC3D3D1-89C3-615D-5284-40F098C815A1}"/>
              </a:ext>
            </a:extLst>
          </p:cNvPr>
          <p:cNvSpPr/>
          <p:nvPr/>
        </p:nvSpPr>
        <p:spPr>
          <a:xfrm>
            <a:off x="4701309" y="4607626"/>
            <a:ext cx="1034473" cy="4008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0C553A14-CAEA-C43D-7221-F659FBD5E891}"/>
              </a:ext>
            </a:extLst>
          </p:cNvPr>
          <p:cNvSpPr txBox="1"/>
          <p:nvPr/>
        </p:nvSpPr>
        <p:spPr>
          <a:xfrm>
            <a:off x="6505718" y="3720379"/>
            <a:ext cx="3576799" cy="2031325"/>
          </a:xfrm>
          <a:prstGeom prst="rect">
            <a:avLst/>
          </a:prstGeom>
          <a:solidFill>
            <a:schemeClr val="accent2">
              <a:lumMod val="40000"/>
              <a:lumOff val="60000"/>
            </a:schemeClr>
          </a:solidFill>
          <a:ln>
            <a:solidFill>
              <a:schemeClr val="accent5">
                <a:lumMod val="75000"/>
              </a:schemeClr>
            </a:solidFill>
          </a:ln>
        </p:spPr>
        <p:txBody>
          <a:bodyPr wrap="square" rtlCol="0">
            <a:spAutoFit/>
          </a:bodyPr>
          <a:lstStyle/>
          <a:p>
            <a:pPr marL="342900" indent="-342900">
              <a:buAutoNum type="arabicPeriod"/>
            </a:pPr>
            <a:r>
              <a:rPr lang="en-GB" dirty="0"/>
              <a:t>Minimize parts</a:t>
            </a:r>
          </a:p>
          <a:p>
            <a:pPr marL="342900" indent="-342900">
              <a:buAutoNum type="arabicPeriod"/>
            </a:pPr>
            <a:r>
              <a:rPr lang="en-GB" dirty="0"/>
              <a:t>Desing parts for different products.</a:t>
            </a:r>
          </a:p>
          <a:p>
            <a:pPr marL="342900" indent="-342900">
              <a:buAutoNum type="arabicPeriod"/>
            </a:pPr>
            <a:r>
              <a:rPr lang="en-GB" dirty="0"/>
              <a:t>Use modular design.</a:t>
            </a:r>
          </a:p>
          <a:p>
            <a:pPr marL="342900" indent="-342900">
              <a:buAutoNum type="arabicPeriod"/>
            </a:pPr>
            <a:r>
              <a:rPr lang="en-GB" dirty="0"/>
              <a:t>Avoid tools.</a:t>
            </a:r>
          </a:p>
          <a:p>
            <a:pPr marL="342900" indent="-342900">
              <a:buAutoNum type="arabicPeriod"/>
            </a:pPr>
            <a:r>
              <a:rPr lang="en-GB" dirty="0"/>
              <a:t>Simplify operations. </a:t>
            </a:r>
          </a:p>
          <a:p>
            <a:pPr marL="342900" indent="-342900">
              <a:buAutoNum type="arabicPeriod"/>
            </a:pPr>
            <a:endParaRPr lang="en-GB" dirty="0"/>
          </a:p>
        </p:txBody>
      </p:sp>
    </p:spTree>
    <p:extLst>
      <p:ext uri="{BB962C8B-B14F-4D97-AF65-F5344CB8AC3E}">
        <p14:creationId xmlns:p14="http://schemas.microsoft.com/office/powerpoint/2010/main" val="187367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71A89C1-705F-DC8C-209D-AA60D0355E94}"/>
              </a:ext>
            </a:extLst>
          </p:cNvPr>
          <p:cNvCxnSpPr>
            <a:cxnSpLocks/>
          </p:cNvCxnSpPr>
          <p:nvPr/>
        </p:nvCxnSpPr>
        <p:spPr>
          <a:xfrm>
            <a:off x="158620" y="6620428"/>
            <a:ext cx="10840306" cy="0"/>
          </a:xfrm>
          <a:prstGeom prst="line">
            <a:avLst/>
          </a:prstGeom>
          <a:ln>
            <a:solidFill>
              <a:srgbClr val="C1D72F"/>
            </a:solidFill>
          </a:ln>
        </p:spPr>
        <p:style>
          <a:lnRef idx="1">
            <a:schemeClr val="accent1"/>
          </a:lnRef>
          <a:fillRef idx="0">
            <a:schemeClr val="accent1"/>
          </a:fillRef>
          <a:effectRef idx="0">
            <a:schemeClr val="accent1"/>
          </a:effectRef>
          <a:fontRef idx="minor">
            <a:schemeClr val="tx1"/>
          </a:fontRef>
        </p:style>
      </p:cxnSp>
      <p:sp>
        <p:nvSpPr>
          <p:cNvPr id="23" name="Slide Number Placeholder 10">
            <a:extLst>
              <a:ext uri="{FF2B5EF4-FFF2-40B4-BE49-F238E27FC236}">
                <a16:creationId xmlns:a16="http://schemas.microsoft.com/office/drawing/2014/main" id="{917B735F-ADD2-6A1E-2B80-19568A091298}"/>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1B6195-72C9-4FAE-85A2-892D04A20BBB}" type="slidenum">
              <a:rPr lang="en-GB" smtClean="0"/>
              <a:pPr/>
              <a:t>6</a:t>
            </a:fld>
            <a:endParaRPr lang="en-GB"/>
          </a:p>
        </p:txBody>
      </p:sp>
      <p:sp>
        <p:nvSpPr>
          <p:cNvPr id="5" name="Rectangle 4">
            <a:extLst>
              <a:ext uri="{FF2B5EF4-FFF2-40B4-BE49-F238E27FC236}">
                <a16:creationId xmlns:a16="http://schemas.microsoft.com/office/drawing/2014/main" id="{AD5E07E7-8932-CCDB-0B1C-DCAD19792318}"/>
              </a:ext>
            </a:extLst>
          </p:cNvPr>
          <p:cNvSpPr/>
          <p:nvPr/>
        </p:nvSpPr>
        <p:spPr>
          <a:xfrm>
            <a:off x="0" y="0"/>
            <a:ext cx="4701309" cy="137315"/>
          </a:xfrm>
          <a:prstGeom prst="rect">
            <a:avLst/>
          </a:prstGeom>
          <a:solidFill>
            <a:srgbClr val="C1D7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CD067F7-DB0D-0C4D-52A4-33E7181CCDF7}"/>
              </a:ext>
            </a:extLst>
          </p:cNvPr>
          <p:cNvSpPr/>
          <p:nvPr/>
        </p:nvSpPr>
        <p:spPr>
          <a:xfrm>
            <a:off x="0" y="137315"/>
            <a:ext cx="12192000" cy="1019681"/>
          </a:xfrm>
          <a:prstGeom prst="rect">
            <a:avLst/>
          </a:prstGeom>
          <a:solidFill>
            <a:srgbClr val="4B4C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 Placeholder 8">
            <a:extLst>
              <a:ext uri="{FF2B5EF4-FFF2-40B4-BE49-F238E27FC236}">
                <a16:creationId xmlns:a16="http://schemas.microsoft.com/office/drawing/2014/main" id="{EE04C0D4-651F-E6B5-32BF-75512BA0C8F8}"/>
              </a:ext>
            </a:extLst>
          </p:cNvPr>
          <p:cNvSpPr txBox="1">
            <a:spLocks/>
          </p:cNvSpPr>
          <p:nvPr/>
        </p:nvSpPr>
        <p:spPr>
          <a:xfrm>
            <a:off x="503433" y="363959"/>
            <a:ext cx="11688567" cy="58776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dirty="0"/>
              <a:t>Translating </a:t>
            </a:r>
            <a:r>
              <a:rPr lang="en-GB" sz="3600" kern="0" dirty="0"/>
              <a:t>into manufacturing requirements </a:t>
            </a:r>
            <a:endParaRPr lang="en-GB" dirty="0"/>
          </a:p>
        </p:txBody>
      </p:sp>
      <p:sp>
        <p:nvSpPr>
          <p:cNvPr id="2" name="Right Triangle 1">
            <a:extLst>
              <a:ext uri="{FF2B5EF4-FFF2-40B4-BE49-F238E27FC236}">
                <a16:creationId xmlns:a16="http://schemas.microsoft.com/office/drawing/2014/main" id="{BEFEEF5E-C19A-12CA-F56F-CDD2C2E77724}"/>
              </a:ext>
            </a:extLst>
          </p:cNvPr>
          <p:cNvSpPr/>
          <p:nvPr/>
        </p:nvSpPr>
        <p:spPr>
          <a:xfrm>
            <a:off x="360269" y="1382268"/>
            <a:ext cx="286327" cy="381001"/>
          </a:xfrm>
          <a:prstGeom prst="rtTriangle">
            <a:avLst/>
          </a:prstGeom>
          <a:solidFill>
            <a:srgbClr val="C1D8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7">
            <a:extLst>
              <a:ext uri="{FF2B5EF4-FFF2-40B4-BE49-F238E27FC236}">
                <a16:creationId xmlns:a16="http://schemas.microsoft.com/office/drawing/2014/main" id="{3C92E485-8EAF-3516-55CC-D2250167E396}"/>
              </a:ext>
            </a:extLst>
          </p:cNvPr>
          <p:cNvSpPr txBox="1">
            <a:spLocks/>
          </p:cNvSpPr>
          <p:nvPr/>
        </p:nvSpPr>
        <p:spPr>
          <a:xfrm>
            <a:off x="902687" y="1763269"/>
            <a:ext cx="10801507" cy="44920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kern="0" dirty="0"/>
              <a:t>Decisions related to the design of the production process such as:</a:t>
            </a:r>
          </a:p>
          <a:p>
            <a:pPr lvl="1"/>
            <a:r>
              <a:rPr lang="en-GB" sz="2800" kern="0" dirty="0"/>
              <a:t>What is the potential demand? </a:t>
            </a:r>
          </a:p>
          <a:p>
            <a:pPr lvl="1"/>
            <a:r>
              <a:rPr lang="en-GB" sz="2800" kern="0" dirty="0"/>
              <a:t>What are the production capacity need of your product? </a:t>
            </a:r>
          </a:p>
          <a:p>
            <a:pPr lvl="1"/>
            <a:r>
              <a:rPr lang="en-GB" sz="2800" kern="0" dirty="0"/>
              <a:t>How will the goods and services flow through the facility? </a:t>
            </a:r>
          </a:p>
          <a:p>
            <a:pPr lvl="1"/>
            <a:r>
              <a:rPr lang="en-GB" sz="2800" kern="0" dirty="0"/>
              <a:t>What are the space requirements?</a:t>
            </a:r>
          </a:p>
          <a:p>
            <a:pPr lvl="1"/>
            <a:r>
              <a:rPr lang="en-GB" sz="2800" kern="0" dirty="0"/>
              <a:t>Can we afford to be technologically advance, or do we need to invest in new equipment/tools/ fixtures?</a:t>
            </a:r>
          </a:p>
          <a:p>
            <a:pPr marL="457200" lvl="1" indent="0">
              <a:buNone/>
            </a:pPr>
            <a:endParaRPr lang="en-GB" sz="1600" kern="0" dirty="0"/>
          </a:p>
          <a:p>
            <a:pPr marL="0" indent="0">
              <a:buNone/>
            </a:pPr>
            <a:endParaRPr lang="en-GB" sz="1050" kern="0" dirty="0"/>
          </a:p>
        </p:txBody>
      </p:sp>
    </p:spTree>
    <p:extLst>
      <p:ext uri="{BB962C8B-B14F-4D97-AF65-F5344CB8AC3E}">
        <p14:creationId xmlns:p14="http://schemas.microsoft.com/office/powerpoint/2010/main" val="43551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xEl>
                                              <p:pRg st="4" end="4"/>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71A89C1-705F-DC8C-209D-AA60D0355E94}"/>
              </a:ext>
            </a:extLst>
          </p:cNvPr>
          <p:cNvCxnSpPr>
            <a:cxnSpLocks/>
          </p:cNvCxnSpPr>
          <p:nvPr/>
        </p:nvCxnSpPr>
        <p:spPr>
          <a:xfrm>
            <a:off x="158620" y="6620428"/>
            <a:ext cx="10840306" cy="0"/>
          </a:xfrm>
          <a:prstGeom prst="line">
            <a:avLst/>
          </a:prstGeom>
          <a:ln>
            <a:solidFill>
              <a:srgbClr val="C1D72F"/>
            </a:solidFill>
          </a:ln>
        </p:spPr>
        <p:style>
          <a:lnRef idx="1">
            <a:schemeClr val="accent1"/>
          </a:lnRef>
          <a:fillRef idx="0">
            <a:schemeClr val="accent1"/>
          </a:fillRef>
          <a:effectRef idx="0">
            <a:schemeClr val="accent1"/>
          </a:effectRef>
          <a:fontRef idx="minor">
            <a:schemeClr val="tx1"/>
          </a:fontRef>
        </p:style>
      </p:cxnSp>
      <p:sp>
        <p:nvSpPr>
          <p:cNvPr id="23" name="Slide Number Placeholder 10">
            <a:extLst>
              <a:ext uri="{FF2B5EF4-FFF2-40B4-BE49-F238E27FC236}">
                <a16:creationId xmlns:a16="http://schemas.microsoft.com/office/drawing/2014/main" id="{917B735F-ADD2-6A1E-2B80-19568A091298}"/>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1B6195-72C9-4FAE-85A2-892D04A20BBB}" type="slidenum">
              <a:rPr lang="en-GB" smtClean="0"/>
              <a:pPr/>
              <a:t>7</a:t>
            </a:fld>
            <a:endParaRPr lang="en-GB"/>
          </a:p>
        </p:txBody>
      </p:sp>
      <p:sp>
        <p:nvSpPr>
          <p:cNvPr id="5" name="Rectangle 4">
            <a:extLst>
              <a:ext uri="{FF2B5EF4-FFF2-40B4-BE49-F238E27FC236}">
                <a16:creationId xmlns:a16="http://schemas.microsoft.com/office/drawing/2014/main" id="{AD5E07E7-8932-CCDB-0B1C-DCAD19792318}"/>
              </a:ext>
            </a:extLst>
          </p:cNvPr>
          <p:cNvSpPr/>
          <p:nvPr/>
        </p:nvSpPr>
        <p:spPr>
          <a:xfrm>
            <a:off x="0" y="0"/>
            <a:ext cx="4701309" cy="137315"/>
          </a:xfrm>
          <a:prstGeom prst="rect">
            <a:avLst/>
          </a:prstGeom>
          <a:solidFill>
            <a:srgbClr val="C1D7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CD067F7-DB0D-0C4D-52A4-33E7181CCDF7}"/>
              </a:ext>
            </a:extLst>
          </p:cNvPr>
          <p:cNvSpPr/>
          <p:nvPr/>
        </p:nvSpPr>
        <p:spPr>
          <a:xfrm>
            <a:off x="0" y="137315"/>
            <a:ext cx="12192000" cy="1019681"/>
          </a:xfrm>
          <a:prstGeom prst="rect">
            <a:avLst/>
          </a:prstGeom>
          <a:solidFill>
            <a:srgbClr val="4B4C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 Placeholder 8">
            <a:extLst>
              <a:ext uri="{FF2B5EF4-FFF2-40B4-BE49-F238E27FC236}">
                <a16:creationId xmlns:a16="http://schemas.microsoft.com/office/drawing/2014/main" id="{EE04C0D4-651F-E6B5-32BF-75512BA0C8F8}"/>
              </a:ext>
            </a:extLst>
          </p:cNvPr>
          <p:cNvSpPr txBox="1">
            <a:spLocks/>
          </p:cNvSpPr>
          <p:nvPr/>
        </p:nvSpPr>
        <p:spPr>
          <a:xfrm>
            <a:off x="503433" y="363959"/>
            <a:ext cx="9928225" cy="58776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Process Types</a:t>
            </a:r>
          </a:p>
        </p:txBody>
      </p:sp>
      <p:sp>
        <p:nvSpPr>
          <p:cNvPr id="2" name="Right Triangle 1">
            <a:extLst>
              <a:ext uri="{FF2B5EF4-FFF2-40B4-BE49-F238E27FC236}">
                <a16:creationId xmlns:a16="http://schemas.microsoft.com/office/drawing/2014/main" id="{BEFEEF5E-C19A-12CA-F56F-CDD2C2E77724}"/>
              </a:ext>
            </a:extLst>
          </p:cNvPr>
          <p:cNvSpPr/>
          <p:nvPr/>
        </p:nvSpPr>
        <p:spPr>
          <a:xfrm>
            <a:off x="360269" y="1382268"/>
            <a:ext cx="286327" cy="381001"/>
          </a:xfrm>
          <a:prstGeom prst="rtTriangle">
            <a:avLst/>
          </a:prstGeom>
          <a:solidFill>
            <a:srgbClr val="C1D8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8">
            <a:extLst>
              <a:ext uri="{FF2B5EF4-FFF2-40B4-BE49-F238E27FC236}">
                <a16:creationId xmlns:a16="http://schemas.microsoft.com/office/drawing/2014/main" id="{8431DBA8-D0C1-9106-CB6D-58DC01AD9122}"/>
              </a:ext>
            </a:extLst>
          </p:cNvPr>
          <p:cNvSpPr txBox="1"/>
          <p:nvPr/>
        </p:nvSpPr>
        <p:spPr>
          <a:xfrm>
            <a:off x="1404029" y="6119336"/>
            <a:ext cx="9383941" cy="73866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rgbClr val="555555"/>
                </a:solidFill>
                <a:effectLst/>
                <a:latin typeface="robotoregular"/>
              </a:rPr>
              <a:t>Slack, Nigel, and Alistair Brandon-Jones. Operations Management, Pearson Education, Limited, 2019. ProQuest </a:t>
            </a:r>
            <a:r>
              <a:rPr lang="en-US" sz="1400" b="0" dirty="0" err="1">
                <a:solidFill>
                  <a:srgbClr val="555555"/>
                </a:solidFill>
                <a:effectLst/>
                <a:latin typeface="robotoregular"/>
              </a:rPr>
              <a:t>Ebook</a:t>
            </a:r>
            <a:r>
              <a:rPr lang="en-US" sz="1400" b="0" dirty="0">
                <a:solidFill>
                  <a:srgbClr val="555555"/>
                </a:solidFill>
                <a:effectLst/>
                <a:latin typeface="robotoregular"/>
              </a:rPr>
              <a:t> Central, </a:t>
            </a:r>
            <a:r>
              <a:rPr lang="en-US" sz="1400" b="0" dirty="0">
                <a:solidFill>
                  <a:srgbClr val="555555"/>
                </a:solidFill>
                <a:effectLst/>
                <a:latin typeface="robotoregular"/>
                <a:hlinkClick r:id="rId3"/>
              </a:rPr>
              <a:t>http://ebookcentral.proquest.com/lib/warw/detail.action?docID=5751937</a:t>
            </a:r>
            <a:r>
              <a:rPr lang="en-US" sz="1400" b="0" dirty="0">
                <a:solidFill>
                  <a:srgbClr val="555555"/>
                </a:solidFill>
                <a:effectLst/>
                <a:latin typeface="robotoregular"/>
              </a:rPr>
              <a:t> .</a:t>
            </a:r>
            <a:br>
              <a:rPr lang="en-US" sz="1400" dirty="0"/>
            </a:br>
            <a:endParaRPr lang="en-US" sz="1400" dirty="0"/>
          </a:p>
        </p:txBody>
      </p:sp>
      <p:pic>
        <p:nvPicPr>
          <p:cNvPr id="8" name="Picture 7">
            <a:extLst>
              <a:ext uri="{FF2B5EF4-FFF2-40B4-BE49-F238E27FC236}">
                <a16:creationId xmlns:a16="http://schemas.microsoft.com/office/drawing/2014/main" id="{0CE349C1-B763-B665-006F-322BE7B662CD}"/>
              </a:ext>
            </a:extLst>
          </p:cNvPr>
          <p:cNvPicPr>
            <a:picLocks noChangeAspect="1"/>
          </p:cNvPicPr>
          <p:nvPr/>
        </p:nvPicPr>
        <p:blipFill>
          <a:blip r:embed="rId4"/>
          <a:stretch>
            <a:fillRect/>
          </a:stretch>
        </p:blipFill>
        <p:spPr>
          <a:xfrm>
            <a:off x="1181863" y="1747731"/>
            <a:ext cx="8571363" cy="3925815"/>
          </a:xfrm>
          <a:prstGeom prst="rect">
            <a:avLst/>
          </a:prstGeom>
        </p:spPr>
      </p:pic>
    </p:spTree>
    <p:extLst>
      <p:ext uri="{BB962C8B-B14F-4D97-AF65-F5344CB8AC3E}">
        <p14:creationId xmlns:p14="http://schemas.microsoft.com/office/powerpoint/2010/main" val="3692039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12A0A8C0-7EB3-7A58-73B6-6CA44E7DFCC8}"/>
              </a:ext>
            </a:extLst>
          </p:cNvPr>
          <p:cNvCxnSpPr>
            <a:cxnSpLocks/>
          </p:cNvCxnSpPr>
          <p:nvPr/>
        </p:nvCxnSpPr>
        <p:spPr>
          <a:xfrm>
            <a:off x="158620" y="6640524"/>
            <a:ext cx="10840306" cy="0"/>
          </a:xfrm>
          <a:prstGeom prst="line">
            <a:avLst/>
          </a:prstGeom>
          <a:ln>
            <a:solidFill>
              <a:srgbClr val="C1D72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3F6E6BA-147B-629B-565B-982A52F65C99}"/>
              </a:ext>
            </a:extLst>
          </p:cNvPr>
          <p:cNvSpPr/>
          <p:nvPr/>
        </p:nvSpPr>
        <p:spPr>
          <a:xfrm>
            <a:off x="0" y="0"/>
            <a:ext cx="4701309" cy="137315"/>
          </a:xfrm>
          <a:prstGeom prst="rect">
            <a:avLst/>
          </a:prstGeom>
          <a:solidFill>
            <a:srgbClr val="C1D7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9FFB143-4924-58AC-004C-7E3738BFC9C3}"/>
              </a:ext>
            </a:extLst>
          </p:cNvPr>
          <p:cNvSpPr/>
          <p:nvPr/>
        </p:nvSpPr>
        <p:spPr>
          <a:xfrm>
            <a:off x="0" y="137315"/>
            <a:ext cx="12192000" cy="1019681"/>
          </a:xfrm>
          <a:prstGeom prst="rect">
            <a:avLst/>
          </a:prstGeom>
          <a:solidFill>
            <a:srgbClr val="4B4C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 Placeholder 8">
            <a:extLst>
              <a:ext uri="{FF2B5EF4-FFF2-40B4-BE49-F238E27FC236}">
                <a16:creationId xmlns:a16="http://schemas.microsoft.com/office/drawing/2014/main" id="{4317BCA2-96DC-2E3A-8234-B9344BD7E2CC}"/>
              </a:ext>
            </a:extLst>
          </p:cNvPr>
          <p:cNvSpPr txBox="1">
            <a:spLocks/>
          </p:cNvSpPr>
          <p:nvPr/>
        </p:nvSpPr>
        <p:spPr>
          <a:xfrm>
            <a:off x="503433" y="363959"/>
            <a:ext cx="9928225" cy="58776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Designing Processes: Competitive Priorities </a:t>
            </a:r>
          </a:p>
        </p:txBody>
      </p:sp>
      <p:sp>
        <p:nvSpPr>
          <p:cNvPr id="22" name="Slide Number Placeholder 30">
            <a:extLst>
              <a:ext uri="{FF2B5EF4-FFF2-40B4-BE49-F238E27FC236}">
                <a16:creationId xmlns:a16="http://schemas.microsoft.com/office/drawing/2014/main" id="{FC1D9D50-BDFA-8E31-0916-0F78CFDC415E}"/>
              </a:ext>
            </a:extLst>
          </p:cNvPr>
          <p:cNvSpPr txBox="1">
            <a:spLocks/>
          </p:cNvSpPr>
          <p:nvPr/>
        </p:nvSpPr>
        <p:spPr>
          <a:xfrm>
            <a:off x="9994619" y="6299629"/>
            <a:ext cx="354874" cy="28257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991B6195-72C9-4FAE-85A2-892D04A20BBB}" type="slidenum">
              <a:rPr lang="en-GB" sz="1000" smtClean="0">
                <a:solidFill>
                  <a:schemeClr val="tx1">
                    <a:lumMod val="50000"/>
                  </a:schemeClr>
                </a:solidFill>
              </a:rPr>
              <a:pPr algn="ctr"/>
              <a:t>8</a:t>
            </a:fld>
            <a:endParaRPr lang="en-GB" dirty="0">
              <a:solidFill>
                <a:schemeClr val="tx1">
                  <a:lumMod val="50000"/>
                </a:schemeClr>
              </a:solidFill>
            </a:endParaRPr>
          </a:p>
        </p:txBody>
      </p:sp>
      <p:sp>
        <p:nvSpPr>
          <p:cNvPr id="2" name="Text Placeholder 2">
            <a:extLst>
              <a:ext uri="{FF2B5EF4-FFF2-40B4-BE49-F238E27FC236}">
                <a16:creationId xmlns:a16="http://schemas.microsoft.com/office/drawing/2014/main" id="{A0079C8C-3053-991F-A10D-56817B779ABE}"/>
              </a:ext>
            </a:extLst>
          </p:cNvPr>
          <p:cNvSpPr txBox="1">
            <a:spLocks/>
          </p:cNvSpPr>
          <p:nvPr/>
        </p:nvSpPr>
        <p:spPr>
          <a:xfrm>
            <a:off x="10161837" y="6299630"/>
            <a:ext cx="944274" cy="282630"/>
          </a:xfrm>
          <a:prstGeom prst="rect">
            <a:avLst/>
          </a:prstGeom>
        </p:spPr>
        <p:txBody>
          <a:bodyPr vert="horz" lIns="91440" tIns="45720" rIns="91440" bIns="45720" rtlCol="0" anchor="ctr"/>
          <a:lstStyle>
            <a:defPPr>
              <a:defRPr lang="en-US"/>
            </a:defPPr>
            <a:lvl1pPr marL="0" indent="0" algn="r" defTabSz="914400" rtl="0" eaLnBrk="1" latinLnBrk="0" hangingPunct="1">
              <a:buFontTx/>
              <a:buNone/>
              <a:defRPr sz="800" kern="1200">
                <a:solidFill>
                  <a:schemeClr val="tx1"/>
                </a:solidFill>
                <a:latin typeface="+mn-lt"/>
                <a:ea typeface="+mn-ea"/>
                <a:cs typeface="+mn-cs"/>
              </a:defRPr>
            </a:lvl1pPr>
            <a:lvl2pPr marL="457200" indent="0" algn="l" defTabSz="914400" rtl="0" eaLnBrk="1" latinLnBrk="0" hangingPunct="1">
              <a:buFontTx/>
              <a:buNone/>
              <a:defRPr sz="1800" kern="1200">
                <a:solidFill>
                  <a:schemeClr val="tx1"/>
                </a:solidFill>
                <a:latin typeface="+mn-lt"/>
                <a:ea typeface="+mn-ea"/>
                <a:cs typeface="+mn-cs"/>
              </a:defRPr>
            </a:lvl2pPr>
            <a:lvl3pPr marL="914400" indent="0" algn="l" defTabSz="914400" rtl="0" eaLnBrk="1" latinLnBrk="0" hangingPunct="1">
              <a:buFontTx/>
              <a:buNone/>
              <a:defRPr sz="1800" kern="1200">
                <a:solidFill>
                  <a:schemeClr val="tx1"/>
                </a:solidFill>
                <a:latin typeface="+mn-lt"/>
                <a:ea typeface="+mn-ea"/>
                <a:cs typeface="+mn-cs"/>
              </a:defRPr>
            </a:lvl3pPr>
            <a:lvl4pPr marL="1371600" indent="0" algn="l" defTabSz="914400" rtl="0" eaLnBrk="1" latinLnBrk="0" hangingPunct="1">
              <a:buFontTx/>
              <a:buNone/>
              <a:defRPr sz="1800" kern="1200">
                <a:solidFill>
                  <a:schemeClr val="tx1"/>
                </a:solidFill>
                <a:latin typeface="+mn-lt"/>
                <a:ea typeface="+mn-ea"/>
                <a:cs typeface="+mn-cs"/>
              </a:defRPr>
            </a:lvl4pPr>
            <a:lvl5pPr marL="1828800" indent="0" algn="l" defTabSz="914400" rtl="0" eaLnBrk="1" latinLnBrk="0" hangingPunct="1">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chemeClr val="bg1"/>
                </a:solidFill>
              </a:rPr>
              <a:t>© WMG 2024</a:t>
            </a:r>
            <a:endParaRPr lang="en-GB">
              <a:solidFill>
                <a:schemeClr val="bg1"/>
              </a:solidFill>
            </a:endParaRPr>
          </a:p>
        </p:txBody>
      </p:sp>
      <p:sp>
        <p:nvSpPr>
          <p:cNvPr id="3" name="Text Placeholder 2">
            <a:extLst>
              <a:ext uri="{FF2B5EF4-FFF2-40B4-BE49-F238E27FC236}">
                <a16:creationId xmlns:a16="http://schemas.microsoft.com/office/drawing/2014/main" id="{A5CF3766-D1B9-19E4-09F7-B6E933897049}"/>
              </a:ext>
            </a:extLst>
          </p:cNvPr>
          <p:cNvSpPr txBox="1">
            <a:spLocks/>
          </p:cNvSpPr>
          <p:nvPr/>
        </p:nvSpPr>
        <p:spPr>
          <a:xfrm>
            <a:off x="10192317" y="6289470"/>
            <a:ext cx="944274" cy="282630"/>
          </a:xfrm>
          <a:prstGeom prst="rect">
            <a:avLst/>
          </a:prstGeom>
        </p:spPr>
        <p:txBody>
          <a:bodyPr vert="horz" lIns="91440" tIns="45720" rIns="91440" bIns="45720" rtlCol="0" anchor="ctr"/>
          <a:lstStyle>
            <a:defPPr>
              <a:defRPr lang="en-US"/>
            </a:defPPr>
            <a:lvl1pPr marL="0" indent="0" algn="r" defTabSz="914400" rtl="0" eaLnBrk="1" latinLnBrk="0" hangingPunct="1">
              <a:buFontTx/>
              <a:buNone/>
              <a:defRPr sz="800" kern="1200">
                <a:solidFill>
                  <a:schemeClr val="tx1"/>
                </a:solidFill>
                <a:latin typeface="+mn-lt"/>
                <a:ea typeface="+mn-ea"/>
                <a:cs typeface="+mn-cs"/>
              </a:defRPr>
            </a:lvl1pPr>
            <a:lvl2pPr marL="457200" indent="0" algn="l" defTabSz="914400" rtl="0" eaLnBrk="1" latinLnBrk="0" hangingPunct="1">
              <a:buFontTx/>
              <a:buNone/>
              <a:defRPr sz="1800" kern="1200">
                <a:solidFill>
                  <a:schemeClr val="tx1"/>
                </a:solidFill>
                <a:latin typeface="+mn-lt"/>
                <a:ea typeface="+mn-ea"/>
                <a:cs typeface="+mn-cs"/>
              </a:defRPr>
            </a:lvl2pPr>
            <a:lvl3pPr marL="914400" indent="0" algn="l" defTabSz="914400" rtl="0" eaLnBrk="1" latinLnBrk="0" hangingPunct="1">
              <a:buFontTx/>
              <a:buNone/>
              <a:defRPr sz="1800" kern="1200">
                <a:solidFill>
                  <a:schemeClr val="tx1"/>
                </a:solidFill>
                <a:latin typeface="+mn-lt"/>
                <a:ea typeface="+mn-ea"/>
                <a:cs typeface="+mn-cs"/>
              </a:defRPr>
            </a:lvl3pPr>
            <a:lvl4pPr marL="1371600" indent="0" algn="l" defTabSz="914400" rtl="0" eaLnBrk="1" latinLnBrk="0" hangingPunct="1">
              <a:buFontTx/>
              <a:buNone/>
              <a:defRPr sz="1800" kern="1200">
                <a:solidFill>
                  <a:schemeClr val="tx1"/>
                </a:solidFill>
                <a:latin typeface="+mn-lt"/>
                <a:ea typeface="+mn-ea"/>
                <a:cs typeface="+mn-cs"/>
              </a:defRPr>
            </a:lvl4pPr>
            <a:lvl5pPr marL="1828800" indent="0" algn="l" defTabSz="914400" rtl="0" eaLnBrk="1" latinLnBrk="0" hangingPunct="1">
              <a:buFontTx/>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000000"/>
                </a:solidFill>
              </a:rPr>
              <a:t>© WMG 2024</a:t>
            </a:r>
            <a:endParaRPr lang="en-GB" dirty="0">
              <a:solidFill>
                <a:srgbClr val="000000"/>
              </a:solidFill>
            </a:endParaRPr>
          </a:p>
        </p:txBody>
      </p:sp>
      <p:sp>
        <p:nvSpPr>
          <p:cNvPr id="8" name="Text Placeholder 7">
            <a:extLst>
              <a:ext uri="{FF2B5EF4-FFF2-40B4-BE49-F238E27FC236}">
                <a16:creationId xmlns:a16="http://schemas.microsoft.com/office/drawing/2014/main" id="{6D28117E-9F29-8B0C-E0F8-AB2DC42F6E83}"/>
              </a:ext>
            </a:extLst>
          </p:cNvPr>
          <p:cNvSpPr txBox="1">
            <a:spLocks/>
          </p:cNvSpPr>
          <p:nvPr/>
        </p:nvSpPr>
        <p:spPr>
          <a:xfrm>
            <a:off x="938313" y="1776839"/>
            <a:ext cx="10801507" cy="44920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dirty="0"/>
              <a:t>Intermittent Operations</a:t>
            </a:r>
          </a:p>
          <a:p>
            <a:pPr lvl="1"/>
            <a:r>
              <a:rPr lang="en-GB" kern="0" dirty="0"/>
              <a:t>Delivery</a:t>
            </a:r>
          </a:p>
          <a:p>
            <a:pPr lvl="1"/>
            <a:r>
              <a:rPr lang="en-GB" kern="0" dirty="0"/>
              <a:t>Flexibility </a:t>
            </a:r>
          </a:p>
          <a:p>
            <a:pPr lvl="1"/>
            <a:r>
              <a:rPr lang="en-GB" kern="0" dirty="0"/>
              <a:t>Quality</a:t>
            </a:r>
          </a:p>
          <a:p>
            <a:pPr marL="457200" lvl="1" indent="0">
              <a:buNone/>
            </a:pPr>
            <a:endParaRPr lang="en-GB" dirty="0"/>
          </a:p>
          <a:p>
            <a:r>
              <a:rPr lang="en-GB" sz="3200" dirty="0"/>
              <a:t>Repetitive Operations</a:t>
            </a:r>
          </a:p>
          <a:p>
            <a:pPr lvl="1"/>
            <a:r>
              <a:rPr lang="en-GB" kern="0" dirty="0"/>
              <a:t>Cost </a:t>
            </a:r>
          </a:p>
          <a:p>
            <a:pPr lvl="1"/>
            <a:r>
              <a:rPr lang="en-GB" kern="0" dirty="0"/>
              <a:t>Quality</a:t>
            </a:r>
            <a:endParaRPr lang="en-GB" dirty="0"/>
          </a:p>
          <a:p>
            <a:pPr marL="0" indent="0">
              <a:buNone/>
            </a:pPr>
            <a:endParaRPr lang="en-GB" kern="0" dirty="0"/>
          </a:p>
          <a:p>
            <a:endParaRPr lang="en-GB" sz="1050" kern="0" dirty="0"/>
          </a:p>
          <a:p>
            <a:endParaRPr lang="en-GB" sz="1600" kern="0" dirty="0"/>
          </a:p>
        </p:txBody>
      </p:sp>
    </p:spTree>
    <p:extLst>
      <p:ext uri="{BB962C8B-B14F-4D97-AF65-F5344CB8AC3E}">
        <p14:creationId xmlns:p14="http://schemas.microsoft.com/office/powerpoint/2010/main" val="1256380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71A89C1-705F-DC8C-209D-AA60D0355E94}"/>
              </a:ext>
            </a:extLst>
          </p:cNvPr>
          <p:cNvCxnSpPr>
            <a:cxnSpLocks/>
          </p:cNvCxnSpPr>
          <p:nvPr/>
        </p:nvCxnSpPr>
        <p:spPr>
          <a:xfrm>
            <a:off x="158620" y="6620428"/>
            <a:ext cx="10840306" cy="0"/>
          </a:xfrm>
          <a:prstGeom prst="line">
            <a:avLst/>
          </a:prstGeom>
          <a:ln>
            <a:solidFill>
              <a:srgbClr val="C1D72F"/>
            </a:solidFill>
          </a:ln>
        </p:spPr>
        <p:style>
          <a:lnRef idx="1">
            <a:schemeClr val="accent1"/>
          </a:lnRef>
          <a:fillRef idx="0">
            <a:schemeClr val="accent1"/>
          </a:fillRef>
          <a:effectRef idx="0">
            <a:schemeClr val="accent1"/>
          </a:effectRef>
          <a:fontRef idx="minor">
            <a:schemeClr val="tx1"/>
          </a:fontRef>
        </p:style>
      </p:cxnSp>
      <p:sp>
        <p:nvSpPr>
          <p:cNvPr id="23" name="Slide Number Placeholder 10">
            <a:extLst>
              <a:ext uri="{FF2B5EF4-FFF2-40B4-BE49-F238E27FC236}">
                <a16:creationId xmlns:a16="http://schemas.microsoft.com/office/drawing/2014/main" id="{917B735F-ADD2-6A1E-2B80-19568A091298}"/>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1B6195-72C9-4FAE-85A2-892D04A20BBB}" type="slidenum">
              <a:rPr lang="en-GB" smtClean="0"/>
              <a:pPr/>
              <a:t>9</a:t>
            </a:fld>
            <a:endParaRPr lang="en-GB"/>
          </a:p>
        </p:txBody>
      </p:sp>
      <p:sp>
        <p:nvSpPr>
          <p:cNvPr id="5" name="Rectangle 4">
            <a:extLst>
              <a:ext uri="{FF2B5EF4-FFF2-40B4-BE49-F238E27FC236}">
                <a16:creationId xmlns:a16="http://schemas.microsoft.com/office/drawing/2014/main" id="{AD5E07E7-8932-CCDB-0B1C-DCAD19792318}"/>
              </a:ext>
            </a:extLst>
          </p:cNvPr>
          <p:cNvSpPr/>
          <p:nvPr/>
        </p:nvSpPr>
        <p:spPr>
          <a:xfrm>
            <a:off x="0" y="0"/>
            <a:ext cx="4701309" cy="137315"/>
          </a:xfrm>
          <a:prstGeom prst="rect">
            <a:avLst/>
          </a:prstGeom>
          <a:solidFill>
            <a:srgbClr val="C1D7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CD067F7-DB0D-0C4D-52A4-33E7181CCDF7}"/>
              </a:ext>
            </a:extLst>
          </p:cNvPr>
          <p:cNvSpPr/>
          <p:nvPr/>
        </p:nvSpPr>
        <p:spPr>
          <a:xfrm>
            <a:off x="0" y="137315"/>
            <a:ext cx="12192000" cy="1019681"/>
          </a:xfrm>
          <a:prstGeom prst="rect">
            <a:avLst/>
          </a:prstGeom>
          <a:solidFill>
            <a:srgbClr val="4B4C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 Placeholder 8">
            <a:extLst>
              <a:ext uri="{FF2B5EF4-FFF2-40B4-BE49-F238E27FC236}">
                <a16:creationId xmlns:a16="http://schemas.microsoft.com/office/drawing/2014/main" id="{EE04C0D4-651F-E6B5-32BF-75512BA0C8F8}"/>
              </a:ext>
            </a:extLst>
          </p:cNvPr>
          <p:cNvSpPr txBox="1">
            <a:spLocks/>
          </p:cNvSpPr>
          <p:nvPr/>
        </p:nvSpPr>
        <p:spPr>
          <a:xfrm>
            <a:off x="503433" y="363959"/>
            <a:ext cx="9928225" cy="587764"/>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Process Selection </a:t>
            </a:r>
          </a:p>
        </p:txBody>
      </p:sp>
      <p:sp>
        <p:nvSpPr>
          <p:cNvPr id="2" name="Right Triangle 1">
            <a:extLst>
              <a:ext uri="{FF2B5EF4-FFF2-40B4-BE49-F238E27FC236}">
                <a16:creationId xmlns:a16="http://schemas.microsoft.com/office/drawing/2014/main" id="{BEFEEF5E-C19A-12CA-F56F-CDD2C2E77724}"/>
              </a:ext>
            </a:extLst>
          </p:cNvPr>
          <p:cNvSpPr/>
          <p:nvPr/>
        </p:nvSpPr>
        <p:spPr>
          <a:xfrm>
            <a:off x="360269" y="1382268"/>
            <a:ext cx="286327" cy="381001"/>
          </a:xfrm>
          <a:prstGeom prst="rtTriangle">
            <a:avLst/>
          </a:prstGeom>
          <a:solidFill>
            <a:srgbClr val="C1D8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8">
            <a:extLst>
              <a:ext uri="{FF2B5EF4-FFF2-40B4-BE49-F238E27FC236}">
                <a16:creationId xmlns:a16="http://schemas.microsoft.com/office/drawing/2014/main" id="{8431DBA8-D0C1-9106-CB6D-58DC01AD9122}"/>
              </a:ext>
            </a:extLst>
          </p:cNvPr>
          <p:cNvSpPr txBox="1"/>
          <p:nvPr/>
        </p:nvSpPr>
        <p:spPr>
          <a:xfrm>
            <a:off x="1404029" y="6119336"/>
            <a:ext cx="9383941" cy="73866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rgbClr val="555555"/>
                </a:solidFill>
                <a:effectLst/>
                <a:latin typeface="robotoregular"/>
              </a:rPr>
              <a:t>Slack, Nigel, and Alistair Brandon-Jones. Operations Management, Pearson Education, Limited, 2019. ProQuest </a:t>
            </a:r>
            <a:r>
              <a:rPr lang="en-US" sz="1400" b="0" dirty="0" err="1">
                <a:solidFill>
                  <a:srgbClr val="555555"/>
                </a:solidFill>
                <a:effectLst/>
                <a:latin typeface="robotoregular"/>
              </a:rPr>
              <a:t>Ebook</a:t>
            </a:r>
            <a:r>
              <a:rPr lang="en-US" sz="1400" b="0" dirty="0">
                <a:solidFill>
                  <a:srgbClr val="555555"/>
                </a:solidFill>
                <a:effectLst/>
                <a:latin typeface="robotoregular"/>
              </a:rPr>
              <a:t> Central, </a:t>
            </a:r>
            <a:r>
              <a:rPr lang="en-US" sz="1400" b="0" dirty="0">
                <a:solidFill>
                  <a:srgbClr val="555555"/>
                </a:solidFill>
                <a:effectLst/>
                <a:latin typeface="robotoregular"/>
                <a:hlinkClick r:id="rId3"/>
              </a:rPr>
              <a:t>http://ebookcentral.proquest.com/lib/warw/detail.action?docID=5751937</a:t>
            </a:r>
            <a:r>
              <a:rPr lang="en-US" sz="1400" b="0" dirty="0">
                <a:solidFill>
                  <a:srgbClr val="555555"/>
                </a:solidFill>
                <a:effectLst/>
                <a:latin typeface="robotoregular"/>
              </a:rPr>
              <a:t> .</a:t>
            </a:r>
            <a:br>
              <a:rPr lang="en-US" sz="1400" dirty="0"/>
            </a:br>
            <a:endParaRPr lang="en-US" sz="1400" dirty="0"/>
          </a:p>
        </p:txBody>
      </p:sp>
      <p:pic>
        <p:nvPicPr>
          <p:cNvPr id="8" name="Picture 7">
            <a:extLst>
              <a:ext uri="{FF2B5EF4-FFF2-40B4-BE49-F238E27FC236}">
                <a16:creationId xmlns:a16="http://schemas.microsoft.com/office/drawing/2014/main" id="{0CE349C1-B763-B665-006F-322BE7B662CD}"/>
              </a:ext>
            </a:extLst>
          </p:cNvPr>
          <p:cNvPicPr>
            <a:picLocks noChangeAspect="1"/>
          </p:cNvPicPr>
          <p:nvPr/>
        </p:nvPicPr>
        <p:blipFill rotWithShape="1">
          <a:blip r:embed="rId4"/>
          <a:srcRect r="38953"/>
          <a:stretch/>
        </p:blipFill>
        <p:spPr>
          <a:xfrm>
            <a:off x="2962480" y="1675258"/>
            <a:ext cx="5232585" cy="3925815"/>
          </a:xfrm>
          <a:prstGeom prst="rect">
            <a:avLst/>
          </a:prstGeom>
        </p:spPr>
      </p:pic>
    </p:spTree>
    <p:extLst>
      <p:ext uri="{BB962C8B-B14F-4D97-AF65-F5344CB8AC3E}">
        <p14:creationId xmlns:p14="http://schemas.microsoft.com/office/powerpoint/2010/main" val="230428424"/>
      </p:ext>
    </p:extLst>
  </p:cSld>
  <p:clrMapOvr>
    <a:masterClrMapping/>
  </p:clrMapOvr>
</p:sld>
</file>

<file path=ppt/theme/theme1.xml><?xml version="1.0" encoding="utf-8"?>
<a:theme xmlns:a="http://schemas.openxmlformats.org/drawingml/2006/main" name="Office Theme">
  <a:themeElements>
    <a:clrScheme name="Custom 3">
      <a:dk1>
        <a:srgbClr val="4B4C4D"/>
      </a:dk1>
      <a:lt1>
        <a:srgbClr val="FFFFFF"/>
      </a:lt1>
      <a:dk2>
        <a:srgbClr val="C1D72F"/>
      </a:dk2>
      <a:lt2>
        <a:srgbClr val="CFD0D2"/>
      </a:lt2>
      <a:accent1>
        <a:srgbClr val="FFFFFF"/>
      </a:accent1>
      <a:accent2>
        <a:srgbClr val="C1D72F"/>
      </a:accent2>
      <a:accent3>
        <a:srgbClr val="4B4C4D"/>
      </a:accent3>
      <a:accent4>
        <a:srgbClr val="CFD0D2"/>
      </a:accent4>
      <a:accent5>
        <a:srgbClr val="C1D72F"/>
      </a:accent5>
      <a:accent6>
        <a:srgbClr val="4B4C4D"/>
      </a:accent6>
      <a:hlink>
        <a:srgbClr val="0070C0"/>
      </a:hlink>
      <a:folHlink>
        <a:srgbClr val="96607D"/>
      </a:folHlink>
    </a:clrScheme>
    <a:fontScheme name="Custom 1">
      <a:majorFont>
        <a:latin typeface="Avenir Next LT Pro"/>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0D6A4B1404A34093ECC5A42DB45B3D" ma:contentTypeVersion="15" ma:contentTypeDescription="Create a new document." ma:contentTypeScope="" ma:versionID="335c750816824f3441b53bd304389b78">
  <xsd:schema xmlns:xsd="http://www.w3.org/2001/XMLSchema" xmlns:xs="http://www.w3.org/2001/XMLSchema" xmlns:p="http://schemas.microsoft.com/office/2006/metadata/properties" xmlns:ns2="2179a30f-aa64-41ff-96ac-534e0e23d5f0" xmlns:ns3="61abcfb8-4e9e-441a-affe-2f1470c467d5" targetNamespace="http://schemas.microsoft.com/office/2006/metadata/properties" ma:root="true" ma:fieldsID="9fda5347b6a465bcc1e111af97d1d15f" ns2:_="" ns3:_="">
    <xsd:import namespace="2179a30f-aa64-41ff-96ac-534e0e23d5f0"/>
    <xsd:import namespace="61abcfb8-4e9e-441a-affe-2f1470c467d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79a30f-aa64-41ff-96ac-534e0e23d5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955cd427-a42c-44c8-816a-2405638e27c4"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Location" ma:index="21" nillable="true" ma:displayName="Location" ma:indexed="true"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1abcfb8-4e9e-441a-affe-2f1470c467d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4fa1e03c-8b7a-4dfa-a883-6f6d2e8738de}" ma:internalName="TaxCatchAll" ma:showField="CatchAllData" ma:web="61abcfb8-4e9e-441a-affe-2f1470c467d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F96F6AA-0558-4412-BDFC-D6ECA1099A38}">
  <ds:schemaRefs>
    <ds:schemaRef ds:uri="2179a30f-aa64-41ff-96ac-534e0e23d5f0"/>
    <ds:schemaRef ds:uri="61abcfb8-4e9e-441a-affe-2f1470c467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05B6CF3-7CE8-4571-9942-A951A29F99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12338</TotalTime>
  <Words>2167</Words>
  <Application>Microsoft Office PowerPoint</Application>
  <PresentationFormat>Widescreen</PresentationFormat>
  <Paragraphs>367</Paragraphs>
  <Slides>19</Slides>
  <Notes>18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6" baseType="lpstr">
      <vt:lpstr>Aptos</vt:lpstr>
      <vt:lpstr>Arial</vt:lpstr>
      <vt:lpstr>ProximaNova</vt:lpstr>
      <vt:lpstr>robotoregular</vt:lpstr>
      <vt:lpstr>Wingdings</vt:lpstr>
      <vt:lpstr>Office Theme</vt:lpstr>
      <vt:lpstr>Microsoft Visio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O'Brien, Shannon</dc:creator>
  <cp:lastModifiedBy>Smith Ortiz, Adriana</cp:lastModifiedBy>
  <cp:revision>62</cp:revision>
  <cp:lastPrinted>2024-10-07T08:50:24Z</cp:lastPrinted>
  <dcterms:created xsi:type="dcterms:W3CDTF">2024-07-18T13:23:28Z</dcterms:created>
  <dcterms:modified xsi:type="dcterms:W3CDTF">2024-10-07T12:23:14Z</dcterms:modified>
</cp:coreProperties>
</file>